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6858000" cx="9144000"/>
  <p:notesSz cx="6858000" cy="9144000"/>
  <p:embeddedFontLs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HelveticaNeue-regular.fntdata"/><Relationship Id="rId21" Type="http://schemas.openxmlformats.org/officeDocument/2006/relationships/slide" Target="slides/slide17.xml"/><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HelveticaNeue-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Pavan Kurapati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Team members by order of appearance: </a:t>
            </a:r>
            <a:endParaRPr/>
          </a:p>
          <a:p>
            <a:pPr indent="-298450" lvl="0" marL="457200" rtl="0" algn="l">
              <a:spcBef>
                <a:spcPts val="0"/>
              </a:spcBef>
              <a:spcAft>
                <a:spcPts val="0"/>
              </a:spcAft>
              <a:buSzPts val="1100"/>
              <a:buAutoNum type="arabicPeriod"/>
            </a:pPr>
            <a:r>
              <a:rPr lang="en"/>
              <a:t>Pavan Kurapati</a:t>
            </a:r>
            <a:endParaRPr/>
          </a:p>
          <a:p>
            <a:pPr indent="-298450" lvl="0" marL="457200" rtl="0" algn="l">
              <a:spcBef>
                <a:spcPts val="0"/>
              </a:spcBef>
              <a:spcAft>
                <a:spcPts val="0"/>
              </a:spcAft>
              <a:buSzPts val="1100"/>
              <a:buAutoNum type="arabicPeriod"/>
            </a:pPr>
            <a:r>
              <a:rPr lang="en"/>
              <a:t>Tiffany Jaya</a:t>
            </a:r>
            <a:endParaRPr/>
          </a:p>
          <a:p>
            <a:pPr indent="-298450" lvl="0" marL="457200" rtl="0" algn="l">
              <a:spcBef>
                <a:spcPts val="0"/>
              </a:spcBef>
              <a:spcAft>
                <a:spcPts val="0"/>
              </a:spcAft>
              <a:buSzPts val="1100"/>
              <a:buAutoNum type="arabicPeriod"/>
            </a:pPr>
            <a:r>
              <a:rPr lang="en"/>
              <a:t>Nishant Velagapudi</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28ce0e6506_0_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ce0e650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Jaya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But venture capitalists are more inclined to err on common fallacies. For the longest time, VCs tend to find their own field immune to change. This special pleading fallacy is partly a result of a historical but successful paradigm established by the fact that they used to be a relatively small group who have access to the best deals and therefore have better success than they do see now. But with increase funding and new approaches (like crowdfunding discussed earlier i.e. Y Combinator, Kickstarter, or super angels), the number of great startup ideas remain the same but there is more competition vying for the best deals.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addition, the human mind is not great at piecing facts together. We commonly create stories to explain what isn’t there and in the process we fool ourselves into thinking that we can predict the future. VCs are encountering the same narrative fallacy. They want to overreach correlation between two unlike things. It’s the same as a person who wants to fly and creates a pair of feathered wing because he observed things that fly have feathers. Similarly, VCs often times over-extrapolate and think if it worked for Uber it should work for Uber for X.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Since the goal of VCs is to get a high return on their investment, they have a tendency to view the return on startup as bimodal outcome: either it is a total bust or it is a unicorn like Google. But startup returns are not bimodal; they exhibit more of a power law curve. Sure, there will be 15 unicorns which will break into the $100 million revenue, but most companies will be somewhere along the middle. It is plausible to build these companies into having $100 million in revenue, but it will take years to do so (approximately 6-12 years). The adherence to the bimodal returns fallacy causes two bad behaviors. One, VCs feel the need to do every deal so that you can catch one big winner. Two, companies that are anointed as unicorns are valued higher than public market is willing to pay.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To make matter worse, venture capitalism have long feedback cycles. A typical partner in VC firm holds only one or two deals a year. In a span of 10 years, they might only invest in 15 different companies, so they will not know if their decision in investing a certain company result in a good or bad outcome. It becomes easy to confuse luck with skill. For this reason, it is easy for VCs to use any information to confirm their way of thinking; they can be subject to a confirmation bias or a group mentality by validating with other VCs their investment in a coffee session. The result is a biased judgment where a group of VCs are going after the same market at the same time. It’s bad news all around.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how are we going to solve these problems? Nishant will explain to us the different ways we can overcome the core business problem as well as the fallacies and biases involved.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28d6822514_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8d682251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Nishant Velagapudi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components within a company that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28d6822514_1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8d6822514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Nishant Velagapudi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are a list of data sources that we will not discuss due to time constraint, but feel free to reach out during the Q&amp;A.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28ce0e6506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8ce0e65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Nishant Velagapudi</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28ce0e6506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8ce0e650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Nishant Velagapudi</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28d682251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8d68225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Jaya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 course, there will be challenges involved in this process. We have to convince VCs in this new approach.</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Even when we are able to determine which companies are good candidates to invest, the models are only as good as the business theories that are applied. We have to be flexible enough to take recommendations from VCs and incorporate that to our machine learning pipeline. Google Ventures are among the first to have accomplished this feat, pulling out a performance 3.5 times higher than the industry average.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But models are only as good as how we develop them. If we replicated the way humans perform into the machine learning model, it will also incorporate the same fallacies and biases VCs encounter.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These biases include biases to confirmation bias, biases to strengthen confidence in biases, and biases against diversity.</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Models will not be able to avoid these biases. In addition, we also cannot change the VCs’ mindset. For example, easy short-term growth is now highly valued in </a:t>
            </a:r>
            <a:r>
              <a:rPr lang="en" sz="1050">
                <a:solidFill>
                  <a:schemeClr val="dk1"/>
                </a:solidFill>
                <a:highlight>
                  <a:schemeClr val="lt1"/>
                </a:highlight>
              </a:rPr>
              <a:t>Silicon Valley that we often overlook the meaningful long-term growth that matter because these markets are challenging and don’t quite produce a profit in the short run.</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8ce0e6506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8ce0e65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Jaya</a:t>
            </a:r>
            <a:endParaRPr/>
          </a:p>
          <a:p>
            <a:pPr indent="0" lvl="0" marL="0" rtl="0" algn="l">
              <a:spcBef>
                <a:spcPts val="0"/>
              </a:spcBef>
              <a:spcAft>
                <a:spcPts val="0"/>
              </a:spcAft>
              <a:buNone/>
            </a:pPr>
            <a:r>
              <a:t/>
            </a:r>
            <a:endParaRPr/>
          </a:p>
          <a:p>
            <a:pPr indent="0" lvl="0" marL="0" marR="0" rtl="0" algn="l">
              <a:lnSpc>
                <a:spcPct val="115000"/>
              </a:lnSpc>
              <a:spcBef>
                <a:spcPts val="0"/>
              </a:spcBef>
              <a:spcAft>
                <a:spcPts val="0"/>
              </a:spcAft>
              <a:buNone/>
            </a:pPr>
            <a:r>
              <a:rPr lang="en">
                <a:solidFill>
                  <a:schemeClr val="dk1"/>
                </a:solidFill>
              </a:rPr>
              <a:t>So I hope you enjoy our talk. If you have any question, please feel free to reach us at the email addresses listed below. Thank you for listening to our presentation.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28ce0e6506_0_1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8ce0e650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28ce0e6506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8ce0e650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Pavan Kurapati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provide a broader perspective, here is a diagram of how venture capital works as discussed in the previous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Long: </a:t>
            </a:r>
            <a:endParaRPr/>
          </a:p>
          <a:p>
            <a:pPr indent="0" lvl="0" marL="0" rtl="0" algn="l">
              <a:lnSpc>
                <a:spcPct val="115000"/>
              </a:lnSpc>
              <a:spcBef>
                <a:spcPts val="0"/>
              </a:spcBef>
              <a:spcAft>
                <a:spcPts val="0"/>
              </a:spcAft>
              <a:buNone/>
            </a:pPr>
            <a:r>
              <a:rPr lang="en">
                <a:solidFill>
                  <a:schemeClr val="dk1"/>
                </a:solidFill>
              </a:rPr>
              <a:t>To provide a broader perspective of how venture capital works, venture capitalists raise money from limited partners (aka private investors) and fund entrepreneurs in their start-up. At the end, when the companies go public, VCs will sell the company’s shares and hope to earn as much of the 20% profit from the sell to make money successfully for themselves as well as their investors.</a:t>
            </a:r>
            <a:endParaRPr/>
          </a:p>
          <a:p>
            <a:pPr indent="0" lvl="0" marL="0" marR="0" rtl="0" algn="l">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28ce0e6506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8ce0e65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Pavan Kurapati</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a:solidFill>
                  <a:schemeClr val="dk1"/>
                </a:solidFill>
              </a:rPr>
              <a:t>Venture Capitalism raise money from a pool of capital known as limited partners, which include accredited individuals and large financial institutions. Their goal is to get a return of at least 3-5 times committed capital by purchasing shares of start-up companies and selling them for significant gains when these companies go public. Typically, VC operates under the 2 and 20 structure whereby they will charge limited partners 2% annually for operating expenses and 20% profit for selling the company’s shares. So it is in their best interest to assist entrepreneurs for success in order to gain as much of the 20% profit as possible. </a:t>
            </a:r>
            <a:endParaRPr sz="2400">
              <a:solidFill>
                <a:schemeClr val="dk1"/>
              </a:solidFill>
            </a:endParaRPr>
          </a:p>
          <a:p>
            <a:pPr indent="0" lvl="0" marL="0" marR="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165e32136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65e3213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Name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“VCs as a class earned 2.6% interest rate for their investors--less than you could have earned in a S&amp;P 500 index fund.” You would be better off going to the roulette table in Las Vegas than investing with a VC.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22222"/>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28d6822514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8d682251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Pavan Kurapati</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rgbClr val="222222"/>
                </a:solidFill>
                <a:highlight>
                  <a:srgbClr val="FFFFFF"/>
                </a:highlight>
              </a:rPr>
              <a:t>Some businesses have gone into the practice of crowdfunding instead of looking for true Venture Capital backing. This has lesser administrative burden. Crowdfunding poses a threat to eat into VC opportunity, as entrepreneurs will be able to promise products instead of company equity to receive infusions of cash. This threat will hopefully push venture capitalists to be willing to adapt new technologies to gain an advantage. VCs may be unused to the idea of concept competition - as they have solely owned the domain for quite some time. An example is home robots or small technology (wearables, etc.) - Jibo raised more than $1 million in crowd funding, eliminating the need and downside for entrepreneurs of venture capitalism. Crowdfunding industry raised $34 billion in 2015 from a meager $2.7 billion in 2012.</a:t>
            </a:r>
            <a:endParaRPr>
              <a:solidFill>
                <a:srgbClr val="222222"/>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28ca50a150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8ca50a1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Pavan Kurapati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Investments in the right technology matters a lot, especially in the world where technology becomes obsolete in a span of 1 or 2 decades.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Disk drive industry was a darling for VCs to invest in 1980s. By 1984, the industry market value plunged from $5.4 billion to $1.4 billion</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28ca50a150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8ca50a15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Pavan Kurapati</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VCs suffer from a locality bias - they are more likely to invest in companies that are geographically near to them. However, while Asia’s total venture capital investment has remained steady, the VC activity in the Americas and Europe fell significantly ($82 -&gt; $72 billion and $18 to $16 billion respectively). The locality bias is highly logical - local businesses are easier to familiarize, involve less risk of the unknown (either in terms of legislature or market pitfalls).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28ca50a150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8ca50a15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22222"/>
                </a:solidFill>
                <a:highlight>
                  <a:srgbClr val="FFFFFF"/>
                </a:highlight>
              </a:rPr>
              <a:t>Pavan Kurapati</a:t>
            </a:r>
            <a:endParaRPr sz="1200">
              <a:solidFill>
                <a:srgbClr val="222222"/>
              </a:solidFill>
              <a:highlight>
                <a:srgbClr val="FFFFFF"/>
              </a:highlight>
            </a:endParaRPr>
          </a:p>
          <a:p>
            <a:pPr indent="0" lvl="0" marL="0" rtl="0" algn="l">
              <a:spcBef>
                <a:spcPts val="0"/>
              </a:spcBef>
              <a:spcAft>
                <a:spcPts val="0"/>
              </a:spcAft>
              <a:buNone/>
            </a:pPr>
            <a:r>
              <a:t/>
            </a:r>
            <a:endParaRPr sz="1200">
              <a:solidFill>
                <a:srgbClr val="222222"/>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Part of deciding what to invest in is deciding what “stage” of a company is safe to invest in. Investing later in the process means that the companies are more stable and shares will be more expensive. At the same time, investing earlier in the life cycle of a company is riskier. 80% of the money invested by VCs goes into companies in their “adolescent phase.” However, it is possible that risk averse behavior leads to greater investment in slightly older start-ups. Companies in their true startup phase have less of a track record and thus attract less attention. On the other hand, there is significant investor caution for late stage deals - potentially because companies requiring late stage investment have some hidden problems. Median deal sizes have increased for startup stage companies from 2015 to 2016, while median deal sizes for adolescent companies has held steady.</a:t>
            </a:r>
            <a:endParaRPr sz="1200">
              <a:solidFill>
                <a:srgbClr val="222222"/>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28ce0e6506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8ce0e650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Tiffany Jaya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Part of the reasons why these problems occur is because of fallacies and biases people have. Limited partners fall prey to social norm bias. They accept the risk of investing with VCs even though VCs have failed to return their capital. They don’t held VCs accountable which is part of the reason why the problem persists.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35.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31.png"/><Relationship Id="rId7" Type="http://schemas.openxmlformats.org/officeDocument/2006/relationships/image" Target="../media/image38.png"/><Relationship Id="rId8"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hyperlink" Target="mailto:pkurapati@berkeley.edu" TargetMode="External"/><Relationship Id="rId7" Type="http://schemas.openxmlformats.org/officeDocument/2006/relationships/hyperlink" Target="mailto:tiffanyjaya@berkeley.edu" TargetMode="External"/><Relationship Id="rId8" Type="http://schemas.openxmlformats.org/officeDocument/2006/relationships/hyperlink" Target="mailto:nishray@berkeley.edu" TargetMode="External"/></Relationships>
</file>

<file path=ppt/slides/_rels/slide17.xml.rels><?xml version="1.0" encoding="UTF-8" standalone="yes"?><Relationships xmlns="http://schemas.openxmlformats.org/package/2006/relationships"><Relationship Id="rId20" Type="http://schemas.openxmlformats.org/officeDocument/2006/relationships/hyperlink" Target="http://benhamouglobalventures.com/2015/08/18/the-fallacy-of-unicorn-hunting/" TargetMode="External"/><Relationship Id="rId22" Type="http://schemas.openxmlformats.org/officeDocument/2006/relationships/hyperlink" Target="https://www.cfainstitute.org/learning/products/publications/faj/Pages/faj.v62.n6.4350.aspx" TargetMode="External"/><Relationship Id="rId21" Type="http://schemas.openxmlformats.org/officeDocument/2006/relationships/hyperlink" Target="http://www.mahesh-vc.com/blog/silicon-valley-logic-is-riddled-with-fallacies" TargetMode="External"/><Relationship Id="rId24" Type="http://schemas.openxmlformats.org/officeDocument/2006/relationships/hyperlink" Target="https://www.vox.com/policy-and-politics/2017/7/1/15887182/gender-bias-venture-capital" TargetMode="External"/><Relationship Id="rId23" Type="http://schemas.openxmlformats.org/officeDocument/2006/relationships/hyperlink" Target="https://a16z.com/2010/04/13/four-things-some-vcs-do-that-i-dont-like/"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hbr.org/1998/11/how-venture-capital-works" TargetMode="External"/><Relationship Id="rId4" Type="http://schemas.openxmlformats.org/officeDocument/2006/relationships/hyperlink" Target="https://assets.kpmg.com/content/dam/kpmg/xx/pdf/2017/01/venture-pulse-q4-2016-report.pdf" TargetMode="External"/><Relationship Id="rId9" Type="http://schemas.openxmlformats.org/officeDocument/2006/relationships/hyperlink" Target="http://www.acuitasinvestments.com/insights/Kauffman_VC_paper.pdf" TargetMode="External"/><Relationship Id="rId26" Type="http://schemas.openxmlformats.org/officeDocument/2006/relationships/hyperlink" Target="https://medium.com/startup-grind/6-hidden-biases-of-early-stage-vcs-83c23c05a53e" TargetMode="External"/><Relationship Id="rId25" Type="http://schemas.openxmlformats.org/officeDocument/2006/relationships/hyperlink" Target="https://techcrunch.com/2015/09/24/the-surprising-bias-of-venture-capital-decision-making/" TargetMode="External"/><Relationship Id="rId27" Type="http://schemas.openxmlformats.org/officeDocument/2006/relationships/hyperlink" Target="https://www.theinformation.com/the-sunk-cost-fallacy-and-the-future-of-silicon-valley" TargetMode="External"/><Relationship Id="rId5" Type="http://schemas.openxmlformats.org/officeDocument/2006/relationships/hyperlink" Target="https://www.kauffmanfellows.org/journal_posts/applying-decision-analysis-to-venture-investing/" TargetMode="External"/><Relationship Id="rId6" Type="http://schemas.openxmlformats.org/officeDocument/2006/relationships/hyperlink" Target="https://techcrunch.com/2012/07/29/the-paradox-of-vc-seed-investing/" TargetMode="External"/><Relationship Id="rId7" Type="http://schemas.openxmlformats.org/officeDocument/2006/relationships/hyperlink" Target="https://www.fastcompany.com/1826876/googles-creative-destruction" TargetMode="External"/><Relationship Id="rId8" Type="http://schemas.openxmlformats.org/officeDocument/2006/relationships/hyperlink" Target="https://mattermark.com/venture-capitalists-cognitive-bias-and-why-past-isnt-always-prelude/" TargetMode="External"/><Relationship Id="rId11" Type="http://schemas.openxmlformats.org/officeDocument/2006/relationships/hyperlink" Target="https://www.kauffmanfellows.org/journal_posts/applying-decision-analysis-to-venture-investing/" TargetMode="External"/><Relationship Id="rId10" Type="http://schemas.openxmlformats.org/officeDocument/2006/relationships/hyperlink" Target="https://medium.com/@ArtofJina/the-vc-industrys-identity-crisis-e83639d2ff60" TargetMode="External"/><Relationship Id="rId13" Type="http://schemas.openxmlformats.org/officeDocument/2006/relationships/hyperlink" Target="https://hbr.org/2012/06/is-venture-capital-broken" TargetMode="External"/><Relationship Id="rId12" Type="http://schemas.openxmlformats.org/officeDocument/2006/relationships/hyperlink" Target="https://www.mckinsey.com/industries/high-tech/our-insights/a-machine-learning-approach-to-venture-capital" TargetMode="External"/><Relationship Id="rId15" Type="http://schemas.openxmlformats.org/officeDocument/2006/relationships/hyperlink" Target="https://medium.com/@libbykinsey/the-ai-fallacy-and-special-pleading-bdfba9173bd4" TargetMode="External"/><Relationship Id="rId14" Type="http://schemas.openxmlformats.org/officeDocument/2006/relationships/hyperlink" Target="https://medium.com/book-bites/the-san-francisco-fallacy-cb7031d6a4d2" TargetMode="External"/><Relationship Id="rId17" Type="http://schemas.openxmlformats.org/officeDocument/2006/relationships/hyperlink" Target="https://www.inc.com/erik-sherman/the-1-percent-fallacy-that-trips-many-entrepreneurs.html" TargetMode="External"/><Relationship Id="rId16" Type="http://schemas.openxmlformats.org/officeDocument/2006/relationships/hyperlink" Target="http://avc.com/2010/10/the-fallacy-of-bimodal-returns/" TargetMode="External"/><Relationship Id="rId19" Type="http://schemas.openxmlformats.org/officeDocument/2006/relationships/hyperlink" Target="https://www.strictlyvc.com/2014/12/01/many-tech-companies-break-year/" TargetMode="External"/><Relationship Id="rId18" Type="http://schemas.openxmlformats.org/officeDocument/2006/relationships/hyperlink" Target="https://www.strictlyvc.com/2014/12/05/15-meme-fallac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0" l="6550" r="0" t="0"/>
          <a:stretch/>
        </p:blipFill>
        <p:spPr>
          <a:xfrm>
            <a:off x="0" y="0"/>
            <a:ext cx="9144002" cy="6858000"/>
          </a:xfrm>
          <a:prstGeom prst="rect">
            <a:avLst/>
          </a:prstGeom>
          <a:noFill/>
          <a:ln>
            <a:noFill/>
          </a:ln>
        </p:spPr>
      </p:pic>
      <p:sp>
        <p:nvSpPr>
          <p:cNvPr id="55" name="Google Shape;55;p13"/>
          <p:cNvSpPr txBox="1"/>
          <p:nvPr>
            <p:ph idx="1" type="subTitle"/>
          </p:nvPr>
        </p:nvSpPr>
        <p:spPr>
          <a:xfrm>
            <a:off x="311700" y="3826326"/>
            <a:ext cx="85206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Helvetica Neue"/>
                <a:ea typeface="Helvetica Neue"/>
                <a:cs typeface="Helvetica Neue"/>
                <a:sym typeface="Helvetica Neue"/>
              </a:rPr>
              <a:t>Pavan</a:t>
            </a:r>
            <a:r>
              <a:rPr lang="en" sz="2400">
                <a:solidFill>
                  <a:srgbClr val="FFFFFF"/>
                </a:solidFill>
                <a:latin typeface="Helvetica Neue"/>
                <a:ea typeface="Helvetica Neue"/>
                <a:cs typeface="Helvetica Neue"/>
                <a:sym typeface="Helvetica Neue"/>
              </a:rPr>
              <a:t>, Tiffany, Nishant</a:t>
            </a:r>
            <a:endParaRPr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a:solidFill>
                <a:srgbClr val="FFFFFF"/>
              </a:solidFill>
              <a:latin typeface="Helvetica Neue"/>
              <a:ea typeface="Helvetica Neue"/>
              <a:cs typeface="Helvetica Neue"/>
              <a:sym typeface="Helvetica Neue"/>
            </a:endParaRPr>
          </a:p>
        </p:txBody>
      </p:sp>
      <p:pic>
        <p:nvPicPr>
          <p:cNvPr id="56" name="Google Shape;56;p13"/>
          <p:cNvPicPr preferRelativeResize="0"/>
          <p:nvPr/>
        </p:nvPicPr>
        <p:blipFill>
          <a:blip r:embed="rId4">
            <a:alphaModFix/>
          </a:blip>
          <a:stretch>
            <a:fillRect/>
          </a:stretch>
        </p:blipFill>
        <p:spPr>
          <a:xfrm>
            <a:off x="4295775" y="5291500"/>
            <a:ext cx="552450" cy="76200"/>
          </a:xfrm>
          <a:prstGeom prst="rect">
            <a:avLst/>
          </a:prstGeom>
          <a:noFill/>
          <a:ln>
            <a:noFill/>
          </a:ln>
        </p:spPr>
      </p:pic>
      <p:sp>
        <p:nvSpPr>
          <p:cNvPr id="57" name="Google Shape;57;p13"/>
          <p:cNvSpPr txBox="1"/>
          <p:nvPr/>
        </p:nvSpPr>
        <p:spPr>
          <a:xfrm>
            <a:off x="632550" y="2900550"/>
            <a:ext cx="7878900" cy="10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solidFill>
                  <a:srgbClr val="FFFFFF"/>
                </a:solidFill>
                <a:latin typeface="Helvetica Neue"/>
                <a:ea typeface="Helvetica Neue"/>
                <a:cs typeface="Helvetica Neue"/>
                <a:sym typeface="Helvetica Neue"/>
              </a:rPr>
              <a:t>Optimizing VC Investments</a:t>
            </a:r>
            <a:endParaRPr sz="5000">
              <a:solidFill>
                <a:srgbClr val="FFFFFF"/>
              </a:solidFill>
              <a:latin typeface="Helvetica Neue"/>
              <a:ea typeface="Helvetica Neue"/>
              <a:cs typeface="Helvetica Neue"/>
              <a:sym typeface="Helvetica Neue"/>
            </a:endParaRPr>
          </a:p>
        </p:txBody>
      </p:sp>
      <p:sp>
        <p:nvSpPr>
          <p:cNvPr id="58" name="Google Shape;58;p13"/>
          <p:cNvSpPr txBox="1"/>
          <p:nvPr>
            <p:ph idx="1" type="subTitle"/>
          </p:nvPr>
        </p:nvSpPr>
        <p:spPr>
          <a:xfrm>
            <a:off x="311700" y="4791100"/>
            <a:ext cx="8520600" cy="35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Helvetica Neue"/>
                <a:ea typeface="Helvetica Neue"/>
                <a:cs typeface="Helvetica Neue"/>
                <a:sym typeface="Helvetica Neue"/>
              </a:rPr>
              <a:t>19 October 2017</a:t>
            </a:r>
            <a:endParaRPr sz="18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18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t/>
            </a:r>
            <a:endParaRPr sz="180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3" name="Shape 133"/>
        <p:cNvGrpSpPr/>
        <p:nvPr/>
      </p:nvGrpSpPr>
      <p:grpSpPr>
        <a:xfrm>
          <a:off x="0" y="0"/>
          <a:ext cx="0" cy="0"/>
          <a:chOff x="0" y="0"/>
          <a:chExt cx="0" cy="0"/>
        </a:xfrm>
      </p:grpSpPr>
      <p:pic>
        <p:nvPicPr>
          <p:cNvPr id="134" name="Google Shape;134;p22"/>
          <p:cNvPicPr preferRelativeResize="0"/>
          <p:nvPr/>
        </p:nvPicPr>
        <p:blipFill rotWithShape="1">
          <a:blip r:embed="rId3">
            <a:alphaModFix/>
          </a:blip>
          <a:srcRect b="0" l="7244" r="0" t="0"/>
          <a:stretch/>
        </p:blipFill>
        <p:spPr>
          <a:xfrm>
            <a:off x="-6625" y="3429000"/>
            <a:ext cx="4554299" cy="3448174"/>
          </a:xfrm>
          <a:prstGeom prst="rect">
            <a:avLst/>
          </a:prstGeom>
          <a:noFill/>
          <a:ln>
            <a:noFill/>
          </a:ln>
        </p:spPr>
      </p:pic>
      <p:pic>
        <p:nvPicPr>
          <p:cNvPr id="135" name="Google Shape;135;p22"/>
          <p:cNvPicPr preferRelativeResize="0"/>
          <p:nvPr/>
        </p:nvPicPr>
        <p:blipFill rotWithShape="1">
          <a:blip r:embed="rId4">
            <a:alphaModFix/>
          </a:blip>
          <a:srcRect b="0" l="0" r="12234" t="0"/>
          <a:stretch/>
        </p:blipFill>
        <p:spPr>
          <a:xfrm>
            <a:off x="0" y="0"/>
            <a:ext cx="4554299" cy="3448175"/>
          </a:xfrm>
          <a:prstGeom prst="rect">
            <a:avLst/>
          </a:prstGeom>
          <a:noFill/>
          <a:ln>
            <a:noFill/>
          </a:ln>
        </p:spPr>
      </p:pic>
      <p:pic>
        <p:nvPicPr>
          <p:cNvPr id="136" name="Google Shape;136;p22"/>
          <p:cNvPicPr preferRelativeResize="0"/>
          <p:nvPr/>
        </p:nvPicPr>
        <p:blipFill rotWithShape="1">
          <a:blip r:embed="rId5">
            <a:alphaModFix/>
          </a:blip>
          <a:srcRect b="0" l="12226" r="0" t="0"/>
          <a:stretch/>
        </p:blipFill>
        <p:spPr>
          <a:xfrm>
            <a:off x="4547675" y="3438600"/>
            <a:ext cx="4596325" cy="3419399"/>
          </a:xfrm>
          <a:prstGeom prst="rect">
            <a:avLst/>
          </a:prstGeom>
          <a:noFill/>
          <a:ln>
            <a:noFill/>
          </a:ln>
        </p:spPr>
      </p:pic>
      <p:pic>
        <p:nvPicPr>
          <p:cNvPr id="137" name="Google Shape;137;p22"/>
          <p:cNvPicPr preferRelativeResize="0"/>
          <p:nvPr/>
        </p:nvPicPr>
        <p:blipFill rotWithShape="1">
          <a:blip r:embed="rId6">
            <a:alphaModFix/>
          </a:blip>
          <a:srcRect b="0" l="0" r="11190" t="0"/>
          <a:stretch/>
        </p:blipFill>
        <p:spPr>
          <a:xfrm>
            <a:off x="4547675" y="-9575"/>
            <a:ext cx="4596323" cy="3467351"/>
          </a:xfrm>
          <a:prstGeom prst="rect">
            <a:avLst/>
          </a:prstGeom>
          <a:noFill/>
          <a:ln>
            <a:noFill/>
          </a:ln>
        </p:spPr>
      </p:pic>
      <p:pic>
        <p:nvPicPr>
          <p:cNvPr id="138" name="Google Shape;138;p22"/>
          <p:cNvPicPr preferRelativeResize="0"/>
          <p:nvPr/>
        </p:nvPicPr>
        <p:blipFill>
          <a:blip r:embed="rId7">
            <a:alphaModFix/>
          </a:blip>
          <a:stretch>
            <a:fillRect/>
          </a:stretch>
        </p:blipFill>
        <p:spPr>
          <a:xfrm>
            <a:off x="0" y="-33925"/>
            <a:ext cx="9184950" cy="6925849"/>
          </a:xfrm>
          <a:prstGeom prst="rect">
            <a:avLst/>
          </a:prstGeom>
          <a:noFill/>
          <a:ln>
            <a:noFill/>
          </a:ln>
        </p:spPr>
      </p:pic>
      <p:sp>
        <p:nvSpPr>
          <p:cNvPr id="139" name="Google Shape;139;p22"/>
          <p:cNvSpPr txBox="1"/>
          <p:nvPr/>
        </p:nvSpPr>
        <p:spPr>
          <a:xfrm>
            <a:off x="2536725" y="3020475"/>
            <a:ext cx="4554300" cy="10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Helvetica Neue"/>
                <a:ea typeface="Helvetica Neue"/>
                <a:cs typeface="Helvetica Neue"/>
                <a:sym typeface="Helvetica Neue"/>
              </a:rPr>
              <a:t>Problem Cause #2</a:t>
            </a:r>
            <a:endParaRPr b="1" sz="36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b="1" lang="en" sz="1800">
                <a:solidFill>
                  <a:srgbClr val="FFFFFF"/>
                </a:solidFill>
                <a:latin typeface="Helvetica Neue"/>
                <a:ea typeface="Helvetica Neue"/>
                <a:cs typeface="Helvetica Neue"/>
                <a:sym typeface="Helvetica Neue"/>
              </a:rPr>
              <a:t>with Venture Capitalists</a:t>
            </a:r>
            <a:endParaRPr b="1" sz="1800">
              <a:solidFill>
                <a:srgbClr val="FFFFFF"/>
              </a:solidFill>
              <a:latin typeface="Helvetica Neue"/>
              <a:ea typeface="Helvetica Neue"/>
              <a:cs typeface="Helvetica Neue"/>
              <a:sym typeface="Helvetica Neue"/>
            </a:endParaRPr>
          </a:p>
        </p:txBody>
      </p:sp>
      <p:sp>
        <p:nvSpPr>
          <p:cNvPr id="140" name="Google Shape;140;p22"/>
          <p:cNvSpPr txBox="1"/>
          <p:nvPr/>
        </p:nvSpPr>
        <p:spPr>
          <a:xfrm>
            <a:off x="372150" y="1018125"/>
            <a:ext cx="3763800" cy="7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Helvetica Neue"/>
                <a:ea typeface="Helvetica Neue"/>
                <a:cs typeface="Helvetica Neue"/>
                <a:sym typeface="Helvetica Neue"/>
              </a:rPr>
              <a:t>Special Pleading Fallacy</a:t>
            </a:r>
            <a:endParaRPr sz="2400">
              <a:solidFill>
                <a:srgbClr val="FFFFFF"/>
              </a:solidFill>
              <a:latin typeface="Helvetica Neue"/>
              <a:ea typeface="Helvetica Neue"/>
              <a:cs typeface="Helvetica Neue"/>
              <a:sym typeface="Helvetica Neue"/>
            </a:endParaRPr>
          </a:p>
        </p:txBody>
      </p:sp>
      <p:sp>
        <p:nvSpPr>
          <p:cNvPr id="141" name="Google Shape;141;p22"/>
          <p:cNvSpPr txBox="1"/>
          <p:nvPr/>
        </p:nvSpPr>
        <p:spPr>
          <a:xfrm>
            <a:off x="869850" y="1610450"/>
            <a:ext cx="2814600" cy="7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Helvetica Neue"/>
                <a:ea typeface="Helvetica Neue"/>
                <a:cs typeface="Helvetica Neue"/>
                <a:sym typeface="Helvetica Neue"/>
              </a:rPr>
              <a:t>The thought that your field is immune to change</a:t>
            </a:r>
            <a:endParaRPr sz="1800">
              <a:solidFill>
                <a:srgbClr val="FFFFFF"/>
              </a:solidFill>
              <a:latin typeface="Helvetica Neue"/>
              <a:ea typeface="Helvetica Neue"/>
              <a:cs typeface="Helvetica Neue"/>
              <a:sym typeface="Helvetica Neue"/>
            </a:endParaRPr>
          </a:p>
        </p:txBody>
      </p:sp>
      <p:sp>
        <p:nvSpPr>
          <p:cNvPr id="142" name="Google Shape;142;p22"/>
          <p:cNvSpPr txBox="1"/>
          <p:nvPr/>
        </p:nvSpPr>
        <p:spPr>
          <a:xfrm>
            <a:off x="4949550" y="1018125"/>
            <a:ext cx="3763800" cy="7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Helvetica Neue"/>
                <a:ea typeface="Helvetica Neue"/>
                <a:cs typeface="Helvetica Neue"/>
                <a:sym typeface="Helvetica Neue"/>
              </a:rPr>
              <a:t>Narrative Fallacy</a:t>
            </a:r>
            <a:endParaRPr sz="2400">
              <a:solidFill>
                <a:srgbClr val="FFFFFF"/>
              </a:solidFill>
              <a:latin typeface="Helvetica Neue"/>
              <a:ea typeface="Helvetica Neue"/>
              <a:cs typeface="Helvetica Neue"/>
              <a:sym typeface="Helvetica Neue"/>
            </a:endParaRPr>
          </a:p>
        </p:txBody>
      </p:sp>
      <p:sp>
        <p:nvSpPr>
          <p:cNvPr id="143" name="Google Shape;143;p22"/>
          <p:cNvSpPr txBox="1"/>
          <p:nvPr/>
        </p:nvSpPr>
        <p:spPr>
          <a:xfrm>
            <a:off x="5424150" y="1610450"/>
            <a:ext cx="2814600" cy="7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Helvetica Neue"/>
                <a:ea typeface="Helvetica Neue"/>
                <a:cs typeface="Helvetica Neue"/>
                <a:sym typeface="Helvetica Neue"/>
              </a:rPr>
              <a:t>Adding explanation to facts that isn’t there</a:t>
            </a:r>
            <a:endParaRPr sz="1800">
              <a:solidFill>
                <a:srgbClr val="FFFFFF"/>
              </a:solidFill>
              <a:latin typeface="Helvetica Neue"/>
              <a:ea typeface="Helvetica Neue"/>
              <a:cs typeface="Helvetica Neue"/>
              <a:sym typeface="Helvetica Neue"/>
            </a:endParaRPr>
          </a:p>
        </p:txBody>
      </p:sp>
      <p:sp>
        <p:nvSpPr>
          <p:cNvPr id="144" name="Google Shape;144;p22"/>
          <p:cNvSpPr txBox="1"/>
          <p:nvPr/>
        </p:nvSpPr>
        <p:spPr>
          <a:xfrm>
            <a:off x="395250" y="4454425"/>
            <a:ext cx="3763800" cy="7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Helvetica Neue"/>
                <a:ea typeface="Helvetica Neue"/>
                <a:cs typeface="Helvetica Neue"/>
                <a:sym typeface="Helvetica Neue"/>
              </a:rPr>
              <a:t>Bimodal Returns</a:t>
            </a:r>
            <a:r>
              <a:rPr lang="en" sz="2400">
                <a:solidFill>
                  <a:srgbClr val="FFFFFF"/>
                </a:solidFill>
                <a:latin typeface="Helvetica Neue"/>
                <a:ea typeface="Helvetica Neue"/>
                <a:cs typeface="Helvetica Neue"/>
                <a:sym typeface="Helvetica Neue"/>
              </a:rPr>
              <a:t> Fallacy</a:t>
            </a:r>
            <a:endParaRPr sz="2400">
              <a:solidFill>
                <a:srgbClr val="FFFFFF"/>
              </a:solidFill>
              <a:latin typeface="Helvetica Neue"/>
              <a:ea typeface="Helvetica Neue"/>
              <a:cs typeface="Helvetica Neue"/>
              <a:sym typeface="Helvetica Neue"/>
            </a:endParaRPr>
          </a:p>
        </p:txBody>
      </p:sp>
      <p:sp>
        <p:nvSpPr>
          <p:cNvPr id="145" name="Google Shape;145;p22"/>
          <p:cNvSpPr txBox="1"/>
          <p:nvPr/>
        </p:nvSpPr>
        <p:spPr>
          <a:xfrm>
            <a:off x="846750" y="5120075"/>
            <a:ext cx="2814600" cy="10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Helvetica Neue"/>
                <a:ea typeface="Helvetica Neue"/>
                <a:cs typeface="Helvetica Neue"/>
                <a:sym typeface="Helvetica Neue"/>
              </a:rPr>
              <a:t>Only see investment returns as either a total bust or a unicorn</a:t>
            </a:r>
            <a:endParaRPr sz="1800">
              <a:solidFill>
                <a:srgbClr val="FFFFFF"/>
              </a:solidFill>
              <a:latin typeface="Helvetica Neue"/>
              <a:ea typeface="Helvetica Neue"/>
              <a:cs typeface="Helvetica Neue"/>
              <a:sym typeface="Helvetica Neue"/>
            </a:endParaRPr>
          </a:p>
        </p:txBody>
      </p:sp>
      <p:sp>
        <p:nvSpPr>
          <p:cNvPr id="146" name="Google Shape;146;p22"/>
          <p:cNvSpPr txBox="1"/>
          <p:nvPr/>
        </p:nvSpPr>
        <p:spPr>
          <a:xfrm>
            <a:off x="5081925" y="4530625"/>
            <a:ext cx="3763800" cy="155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Helvetica Neue"/>
                <a:ea typeface="Helvetica Neue"/>
                <a:cs typeface="Helvetica Neue"/>
                <a:sym typeface="Helvetica Neue"/>
              </a:rPr>
              <a:t>Confirmation Bias</a:t>
            </a:r>
            <a:endParaRPr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lang="en" sz="2400">
                <a:solidFill>
                  <a:srgbClr val="FFFFFF"/>
                </a:solidFill>
                <a:latin typeface="Helvetica Neue"/>
                <a:ea typeface="Helvetica Neue"/>
                <a:cs typeface="Helvetica Neue"/>
                <a:sym typeface="Helvetica Neue"/>
              </a:rPr>
              <a:t>&amp; </a:t>
            </a:r>
            <a:endParaRPr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lang="en" sz="2400">
                <a:solidFill>
                  <a:srgbClr val="FFFFFF"/>
                </a:solidFill>
                <a:latin typeface="Helvetica Neue"/>
                <a:ea typeface="Helvetica Neue"/>
                <a:cs typeface="Helvetica Neue"/>
                <a:sym typeface="Helvetica Neue"/>
              </a:rPr>
              <a:t>Group Mentality</a:t>
            </a:r>
            <a:endParaRPr sz="2400">
              <a:solidFill>
                <a:srgbClr val="FFFFFF"/>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3">
            <a:alphaModFix/>
          </a:blip>
          <a:stretch>
            <a:fillRect/>
          </a:stretch>
        </p:blipFill>
        <p:spPr>
          <a:xfrm>
            <a:off x="272425" y="4152175"/>
            <a:ext cx="2677549" cy="2416176"/>
          </a:xfrm>
          <a:prstGeom prst="rect">
            <a:avLst/>
          </a:prstGeom>
          <a:noFill/>
          <a:ln>
            <a:noFill/>
          </a:ln>
        </p:spPr>
      </p:pic>
      <p:sp>
        <p:nvSpPr>
          <p:cNvPr id="152" name="Google Shape;152;p23"/>
          <p:cNvSpPr txBox="1"/>
          <p:nvPr/>
        </p:nvSpPr>
        <p:spPr>
          <a:xfrm>
            <a:off x="261325" y="293000"/>
            <a:ext cx="69714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Helvetica Neue"/>
                <a:ea typeface="Helvetica Neue"/>
                <a:cs typeface="Helvetica Neue"/>
                <a:sym typeface="Helvetica Neue"/>
              </a:rPr>
              <a:t>Research Question</a:t>
            </a:r>
            <a:endParaRPr sz="3000">
              <a:solidFill>
                <a:srgbClr val="999999"/>
              </a:solidFill>
              <a:latin typeface="Helvetica Neue"/>
              <a:ea typeface="Helvetica Neue"/>
              <a:cs typeface="Helvetica Neue"/>
              <a:sym typeface="Helvetica Neue"/>
            </a:endParaRPr>
          </a:p>
        </p:txBody>
      </p:sp>
      <p:sp>
        <p:nvSpPr>
          <p:cNvPr id="153" name="Google Shape;153;p23"/>
          <p:cNvSpPr txBox="1"/>
          <p:nvPr/>
        </p:nvSpPr>
        <p:spPr>
          <a:xfrm>
            <a:off x="261325" y="983925"/>
            <a:ext cx="6257700" cy="46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2"/>
                </a:solidFill>
              </a:rPr>
              <a:t>How can venture capitalists make better investments?</a:t>
            </a:r>
            <a:endParaRPr sz="1800">
              <a:solidFill>
                <a:schemeClr val="dk2"/>
              </a:solidFill>
            </a:endParaRPr>
          </a:p>
          <a:p>
            <a:pPr indent="0" lvl="0" marL="0" rtl="0" algn="l">
              <a:spcBef>
                <a:spcPts val="1600"/>
              </a:spcBef>
              <a:spcAft>
                <a:spcPts val="0"/>
              </a:spcAft>
              <a:buNone/>
            </a:pPr>
            <a:r>
              <a:t/>
            </a:r>
            <a:endParaRPr sz="1800">
              <a:solidFill>
                <a:srgbClr val="999999"/>
              </a:solidFill>
              <a:latin typeface="Helvetica Neue"/>
              <a:ea typeface="Helvetica Neue"/>
              <a:cs typeface="Helvetica Neue"/>
              <a:sym typeface="Helvetica Neue"/>
            </a:endParaRPr>
          </a:p>
        </p:txBody>
      </p:sp>
      <p:pic>
        <p:nvPicPr>
          <p:cNvPr id="154" name="Google Shape;154;p23"/>
          <p:cNvPicPr preferRelativeResize="0"/>
          <p:nvPr/>
        </p:nvPicPr>
        <p:blipFill rotWithShape="1">
          <a:blip r:embed="rId4">
            <a:alphaModFix/>
          </a:blip>
          <a:srcRect b="0" l="0" r="11347" t="0"/>
          <a:stretch/>
        </p:blipFill>
        <p:spPr>
          <a:xfrm>
            <a:off x="272425" y="1730800"/>
            <a:ext cx="2677551" cy="2266349"/>
          </a:xfrm>
          <a:prstGeom prst="rect">
            <a:avLst/>
          </a:prstGeom>
          <a:noFill/>
          <a:ln>
            <a:noFill/>
          </a:ln>
        </p:spPr>
      </p:pic>
      <p:pic>
        <p:nvPicPr>
          <p:cNvPr id="155" name="Google Shape;155;p23"/>
          <p:cNvPicPr preferRelativeResize="0"/>
          <p:nvPr/>
        </p:nvPicPr>
        <p:blipFill rotWithShape="1">
          <a:blip r:embed="rId5">
            <a:alphaModFix/>
          </a:blip>
          <a:srcRect b="43569" l="0" r="0" t="0"/>
          <a:stretch/>
        </p:blipFill>
        <p:spPr>
          <a:xfrm>
            <a:off x="3228325" y="1730800"/>
            <a:ext cx="2677551" cy="2266353"/>
          </a:xfrm>
          <a:prstGeom prst="rect">
            <a:avLst/>
          </a:prstGeom>
          <a:noFill/>
          <a:ln>
            <a:noFill/>
          </a:ln>
        </p:spPr>
      </p:pic>
      <p:pic>
        <p:nvPicPr>
          <p:cNvPr id="156" name="Google Shape;156;p23"/>
          <p:cNvPicPr preferRelativeResize="0"/>
          <p:nvPr/>
        </p:nvPicPr>
        <p:blipFill rotWithShape="1">
          <a:blip r:embed="rId6">
            <a:alphaModFix/>
          </a:blip>
          <a:srcRect b="0" l="0" r="20948" t="0"/>
          <a:stretch/>
        </p:blipFill>
        <p:spPr>
          <a:xfrm>
            <a:off x="6184225" y="1730800"/>
            <a:ext cx="2687351" cy="2266351"/>
          </a:xfrm>
          <a:prstGeom prst="rect">
            <a:avLst/>
          </a:prstGeom>
          <a:noFill/>
          <a:ln>
            <a:noFill/>
          </a:ln>
        </p:spPr>
      </p:pic>
      <p:pic>
        <p:nvPicPr>
          <p:cNvPr id="157" name="Google Shape;157;p23"/>
          <p:cNvPicPr preferRelativeResize="0"/>
          <p:nvPr/>
        </p:nvPicPr>
        <p:blipFill>
          <a:blip r:embed="rId3">
            <a:alphaModFix/>
          </a:blip>
          <a:stretch>
            <a:fillRect/>
          </a:stretch>
        </p:blipFill>
        <p:spPr>
          <a:xfrm>
            <a:off x="3228325" y="4152150"/>
            <a:ext cx="2677549" cy="2416176"/>
          </a:xfrm>
          <a:prstGeom prst="rect">
            <a:avLst/>
          </a:prstGeom>
          <a:noFill/>
          <a:ln>
            <a:noFill/>
          </a:ln>
        </p:spPr>
      </p:pic>
      <p:pic>
        <p:nvPicPr>
          <p:cNvPr id="158" name="Google Shape;158;p23"/>
          <p:cNvPicPr preferRelativeResize="0"/>
          <p:nvPr/>
        </p:nvPicPr>
        <p:blipFill>
          <a:blip r:embed="rId3">
            <a:alphaModFix/>
          </a:blip>
          <a:stretch>
            <a:fillRect/>
          </a:stretch>
        </p:blipFill>
        <p:spPr>
          <a:xfrm>
            <a:off x="6184225" y="4152150"/>
            <a:ext cx="2677549" cy="2416176"/>
          </a:xfrm>
          <a:prstGeom prst="rect">
            <a:avLst/>
          </a:prstGeom>
          <a:noFill/>
          <a:ln>
            <a:noFill/>
          </a:ln>
        </p:spPr>
      </p:pic>
      <p:sp>
        <p:nvSpPr>
          <p:cNvPr id="159" name="Google Shape;159;p23"/>
          <p:cNvSpPr txBox="1"/>
          <p:nvPr/>
        </p:nvSpPr>
        <p:spPr>
          <a:xfrm>
            <a:off x="314425" y="4380750"/>
            <a:ext cx="26874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latin typeface="Helvetica Neue"/>
                <a:ea typeface="Helvetica Neue"/>
                <a:cs typeface="Helvetica Neue"/>
                <a:sym typeface="Helvetica Neue"/>
              </a:rPr>
              <a:t>Which industry to invest in? </a:t>
            </a:r>
            <a:r>
              <a:rPr b="1" lang="en">
                <a:solidFill>
                  <a:srgbClr val="666666"/>
                </a:solidFill>
                <a:latin typeface="Helvetica Neue"/>
                <a:ea typeface="Helvetica Neue"/>
                <a:cs typeface="Helvetica Neue"/>
                <a:sym typeface="Helvetica Neue"/>
              </a:rPr>
              <a:t> </a:t>
            </a:r>
            <a:endParaRPr b="1">
              <a:solidFill>
                <a:srgbClr val="666666"/>
              </a:solidFill>
              <a:latin typeface="Helvetica Neue"/>
              <a:ea typeface="Helvetica Neue"/>
              <a:cs typeface="Helvetica Neue"/>
              <a:sym typeface="Helvetica Neue"/>
            </a:endParaRPr>
          </a:p>
        </p:txBody>
      </p:sp>
      <p:sp>
        <p:nvSpPr>
          <p:cNvPr id="160" name="Google Shape;160;p23"/>
          <p:cNvSpPr txBox="1"/>
          <p:nvPr/>
        </p:nvSpPr>
        <p:spPr>
          <a:xfrm>
            <a:off x="3249325" y="4380750"/>
            <a:ext cx="26874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Helvetica Neue"/>
                <a:ea typeface="Helvetica Neue"/>
                <a:cs typeface="Helvetica Neue"/>
                <a:sym typeface="Helvetica Neue"/>
              </a:rPr>
              <a:t>Which company to invest in?  </a:t>
            </a:r>
            <a:endParaRPr b="1">
              <a:solidFill>
                <a:schemeClr val="dk2"/>
              </a:solidFill>
              <a:latin typeface="Helvetica Neue"/>
              <a:ea typeface="Helvetica Neue"/>
              <a:cs typeface="Helvetica Neue"/>
              <a:sym typeface="Helvetica Neue"/>
            </a:endParaRPr>
          </a:p>
        </p:txBody>
      </p:sp>
      <p:sp>
        <p:nvSpPr>
          <p:cNvPr id="161" name="Google Shape;161;p23"/>
          <p:cNvSpPr txBox="1"/>
          <p:nvPr/>
        </p:nvSpPr>
        <p:spPr>
          <a:xfrm>
            <a:off x="6132375" y="4422950"/>
            <a:ext cx="2687400" cy="9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Helvetica Neue"/>
                <a:ea typeface="Helvetica Neue"/>
                <a:cs typeface="Helvetica Neue"/>
                <a:sym typeface="Helvetica Neue"/>
              </a:rPr>
              <a:t>When do you invest? </a:t>
            </a:r>
            <a:endParaRPr b="1">
              <a:solidFill>
                <a:schemeClr val="dk2"/>
              </a:solidFill>
              <a:latin typeface="Helvetica Neue"/>
              <a:ea typeface="Helvetica Neue"/>
              <a:cs typeface="Helvetica Neue"/>
              <a:sym typeface="Helvetica Neue"/>
            </a:endParaRPr>
          </a:p>
        </p:txBody>
      </p:sp>
      <p:sp>
        <p:nvSpPr>
          <p:cNvPr id="162" name="Google Shape;162;p23"/>
          <p:cNvSpPr/>
          <p:nvPr/>
        </p:nvSpPr>
        <p:spPr>
          <a:xfrm>
            <a:off x="272425" y="1623175"/>
            <a:ext cx="2677500" cy="322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STEP 1</a:t>
            </a:r>
            <a:endParaRPr>
              <a:solidFill>
                <a:srgbClr val="FFFFFF"/>
              </a:solidFill>
              <a:latin typeface="Helvetica Neue"/>
              <a:ea typeface="Helvetica Neue"/>
              <a:cs typeface="Helvetica Neue"/>
              <a:sym typeface="Helvetica Neue"/>
            </a:endParaRPr>
          </a:p>
        </p:txBody>
      </p:sp>
      <p:sp>
        <p:nvSpPr>
          <p:cNvPr id="163" name="Google Shape;163;p23"/>
          <p:cNvSpPr/>
          <p:nvPr/>
        </p:nvSpPr>
        <p:spPr>
          <a:xfrm>
            <a:off x="3228325" y="1623175"/>
            <a:ext cx="2677500" cy="322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Helvetica Neue"/>
                <a:ea typeface="Helvetica Neue"/>
                <a:cs typeface="Helvetica Neue"/>
                <a:sym typeface="Helvetica Neue"/>
              </a:rPr>
              <a:t>STEP 2</a:t>
            </a:r>
            <a:endParaRPr>
              <a:solidFill>
                <a:srgbClr val="FFFFFF"/>
              </a:solidFill>
              <a:latin typeface="Helvetica Neue"/>
              <a:ea typeface="Helvetica Neue"/>
              <a:cs typeface="Helvetica Neue"/>
              <a:sym typeface="Helvetica Neue"/>
            </a:endParaRPr>
          </a:p>
        </p:txBody>
      </p:sp>
      <p:sp>
        <p:nvSpPr>
          <p:cNvPr id="164" name="Google Shape;164;p23"/>
          <p:cNvSpPr/>
          <p:nvPr/>
        </p:nvSpPr>
        <p:spPr>
          <a:xfrm>
            <a:off x="6184225" y="1623175"/>
            <a:ext cx="2677500" cy="322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Helvetica Neue"/>
                <a:ea typeface="Helvetica Neue"/>
                <a:cs typeface="Helvetica Neue"/>
                <a:sym typeface="Helvetica Neue"/>
              </a:rPr>
              <a:t>STEP 3</a:t>
            </a:r>
            <a:endParaRPr>
              <a:solidFill>
                <a:srgbClr val="FFFFFF"/>
              </a:solidFill>
              <a:latin typeface="Helvetica Neue"/>
              <a:ea typeface="Helvetica Neue"/>
              <a:cs typeface="Helvetica Neue"/>
              <a:sym typeface="Helvetica Neue"/>
            </a:endParaRPr>
          </a:p>
        </p:txBody>
      </p:sp>
      <p:sp>
        <p:nvSpPr>
          <p:cNvPr id="165" name="Google Shape;165;p23"/>
          <p:cNvSpPr txBox="1"/>
          <p:nvPr/>
        </p:nvSpPr>
        <p:spPr>
          <a:xfrm>
            <a:off x="311000" y="4907100"/>
            <a:ext cx="2600400" cy="139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666666"/>
                </a:solidFill>
                <a:latin typeface="Helvetica Neue"/>
                <a:ea typeface="Helvetica Neue"/>
                <a:cs typeface="Helvetica Neue"/>
                <a:sym typeface="Helvetica Neue"/>
              </a:rPr>
              <a:t>Web crawling</a:t>
            </a:r>
            <a:endParaRPr>
              <a:solidFill>
                <a:srgbClr val="666666"/>
              </a:solidFill>
              <a:latin typeface="Helvetica Neue"/>
              <a:ea typeface="Helvetica Neue"/>
              <a:cs typeface="Helvetica Neue"/>
              <a:sym typeface="Helvetica Neue"/>
            </a:endParaRPr>
          </a:p>
          <a:p>
            <a:pPr indent="0" lvl="0" marL="0" rtl="0" algn="l">
              <a:lnSpc>
                <a:spcPct val="150000"/>
              </a:lnSpc>
              <a:spcBef>
                <a:spcPts val="500"/>
              </a:spcBef>
              <a:spcAft>
                <a:spcPts val="0"/>
              </a:spcAft>
              <a:buNone/>
            </a:pPr>
            <a:r>
              <a:rPr lang="en">
                <a:solidFill>
                  <a:srgbClr val="666666"/>
                </a:solidFill>
                <a:latin typeface="Helvetica Neue"/>
                <a:ea typeface="Helvetica Neue"/>
                <a:cs typeface="Helvetica Neue"/>
                <a:sym typeface="Helvetica Neue"/>
              </a:rPr>
              <a:t>Financial modeling</a:t>
            </a:r>
            <a:endParaRPr>
              <a:solidFill>
                <a:srgbClr val="666666"/>
              </a:solidFill>
              <a:latin typeface="Helvetica Neue"/>
              <a:ea typeface="Helvetica Neue"/>
              <a:cs typeface="Helvetica Neue"/>
              <a:sym typeface="Helvetica Neue"/>
            </a:endParaRPr>
          </a:p>
          <a:p>
            <a:pPr indent="0" lvl="0" marL="0" rtl="0" algn="l">
              <a:lnSpc>
                <a:spcPct val="150000"/>
              </a:lnSpc>
              <a:spcBef>
                <a:spcPts val="500"/>
              </a:spcBef>
              <a:spcAft>
                <a:spcPts val="0"/>
              </a:spcAft>
              <a:buNone/>
            </a:pPr>
            <a:r>
              <a:rPr lang="en">
                <a:solidFill>
                  <a:srgbClr val="666666"/>
                </a:solidFill>
                <a:latin typeface="Helvetica Neue"/>
                <a:ea typeface="Helvetica Neue"/>
                <a:cs typeface="Helvetica Neue"/>
                <a:sym typeface="Helvetica Neue"/>
              </a:rPr>
              <a:t>Identify paradigm shifts</a:t>
            </a:r>
            <a:endParaRPr>
              <a:solidFill>
                <a:srgbClr val="666666"/>
              </a:solidFill>
              <a:latin typeface="Helvetica Neue"/>
              <a:ea typeface="Helvetica Neue"/>
              <a:cs typeface="Helvetica Neue"/>
              <a:sym typeface="Helvetica Neue"/>
            </a:endParaRPr>
          </a:p>
        </p:txBody>
      </p:sp>
      <p:sp>
        <p:nvSpPr>
          <p:cNvPr id="166" name="Google Shape;166;p23"/>
          <p:cNvSpPr txBox="1"/>
          <p:nvPr/>
        </p:nvSpPr>
        <p:spPr>
          <a:xfrm>
            <a:off x="3369025" y="4871975"/>
            <a:ext cx="2600400" cy="139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rPr>
              <a:t>Translation between models and business intelligence</a:t>
            </a:r>
            <a:endParaRPr>
              <a:solidFill>
                <a:schemeClr val="dk2"/>
              </a:solidFill>
            </a:endParaRPr>
          </a:p>
          <a:p>
            <a:pPr indent="0" lvl="0" marL="0" rtl="0" algn="l">
              <a:lnSpc>
                <a:spcPct val="115000"/>
              </a:lnSpc>
              <a:spcBef>
                <a:spcPts val="1600"/>
              </a:spcBef>
              <a:spcAft>
                <a:spcPts val="1600"/>
              </a:spcAft>
              <a:buNone/>
            </a:pPr>
            <a:r>
              <a:rPr lang="en">
                <a:solidFill>
                  <a:schemeClr val="dk2"/>
                </a:solidFill>
              </a:rPr>
              <a:t>Evaluate best ways to add value (insights versus data)</a:t>
            </a:r>
            <a:endParaRPr>
              <a:solidFill>
                <a:srgbClr val="666666"/>
              </a:solidFill>
              <a:latin typeface="Helvetica Neue"/>
              <a:ea typeface="Helvetica Neue"/>
              <a:cs typeface="Helvetica Neue"/>
              <a:sym typeface="Helvetica Neue"/>
            </a:endParaRPr>
          </a:p>
        </p:txBody>
      </p:sp>
      <p:sp>
        <p:nvSpPr>
          <p:cNvPr id="167" name="Google Shape;167;p23"/>
          <p:cNvSpPr txBox="1"/>
          <p:nvPr/>
        </p:nvSpPr>
        <p:spPr>
          <a:xfrm>
            <a:off x="6184225" y="4871975"/>
            <a:ext cx="2600400" cy="139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rPr>
              <a:t>Question is linked </a:t>
            </a:r>
            <a:br>
              <a:rPr lang="en">
                <a:solidFill>
                  <a:schemeClr val="dk2"/>
                </a:solidFill>
              </a:rPr>
            </a:br>
            <a:r>
              <a:rPr lang="en">
                <a:solidFill>
                  <a:schemeClr val="dk2"/>
                </a:solidFill>
              </a:rPr>
              <a:t>with what to invest in</a:t>
            </a:r>
            <a:endParaRPr>
              <a:solidFill>
                <a:schemeClr val="dk2"/>
              </a:solidFill>
            </a:endParaRPr>
          </a:p>
          <a:p>
            <a:pPr indent="0" lvl="0" marL="0" rtl="0" algn="ctr">
              <a:lnSpc>
                <a:spcPct val="115000"/>
              </a:lnSpc>
              <a:spcBef>
                <a:spcPts val="1600"/>
              </a:spcBef>
              <a:spcAft>
                <a:spcPts val="1600"/>
              </a:spcAft>
              <a:buNone/>
            </a:pPr>
            <a:r>
              <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4"/>
          <p:cNvSpPr txBox="1"/>
          <p:nvPr/>
        </p:nvSpPr>
        <p:spPr>
          <a:xfrm>
            <a:off x="2925925" y="4002600"/>
            <a:ext cx="2362500" cy="13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666666"/>
                </a:solidFill>
                <a:latin typeface="Helvetica Neue"/>
                <a:ea typeface="Helvetica Neue"/>
                <a:cs typeface="Helvetica Neue"/>
                <a:sym typeface="Helvetica Neue"/>
              </a:rPr>
              <a:t>Existing model based intelligence that analyses financial and scientific data to better inform investment decisions made by partners and the board of directors</a:t>
            </a:r>
            <a:endParaRPr sz="1600">
              <a:solidFill>
                <a:srgbClr val="666666"/>
              </a:solidFill>
              <a:latin typeface="Helvetica Neue"/>
              <a:ea typeface="Helvetica Neue"/>
              <a:cs typeface="Helvetica Neue"/>
              <a:sym typeface="Helvetica Neue"/>
            </a:endParaRPr>
          </a:p>
        </p:txBody>
      </p:sp>
      <p:pic>
        <p:nvPicPr>
          <p:cNvPr id="173" name="Google Shape;173;p24"/>
          <p:cNvPicPr preferRelativeResize="0"/>
          <p:nvPr/>
        </p:nvPicPr>
        <p:blipFill rotWithShape="1">
          <a:blip r:embed="rId3">
            <a:alphaModFix/>
          </a:blip>
          <a:srcRect b="0" l="31200" r="31185" t="0"/>
          <a:stretch/>
        </p:blipFill>
        <p:spPr>
          <a:xfrm>
            <a:off x="5608775" y="0"/>
            <a:ext cx="3535226" cy="6858000"/>
          </a:xfrm>
          <a:prstGeom prst="rect">
            <a:avLst/>
          </a:prstGeom>
          <a:noFill/>
          <a:ln>
            <a:noFill/>
          </a:ln>
        </p:spPr>
      </p:pic>
      <p:sp>
        <p:nvSpPr>
          <p:cNvPr id="174" name="Google Shape;174;p24"/>
          <p:cNvSpPr txBox="1"/>
          <p:nvPr/>
        </p:nvSpPr>
        <p:spPr>
          <a:xfrm>
            <a:off x="192125" y="685950"/>
            <a:ext cx="4322100" cy="63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Resources</a:t>
            </a:r>
            <a:endParaRPr b="1" sz="1800">
              <a:latin typeface="Helvetica Neue"/>
              <a:ea typeface="Helvetica Neue"/>
              <a:cs typeface="Helvetica Neue"/>
              <a:sym typeface="Helvetica Neue"/>
            </a:endParaRPr>
          </a:p>
        </p:txBody>
      </p:sp>
      <p:sp>
        <p:nvSpPr>
          <p:cNvPr id="175" name="Google Shape;175;p24"/>
          <p:cNvSpPr txBox="1"/>
          <p:nvPr/>
        </p:nvSpPr>
        <p:spPr>
          <a:xfrm>
            <a:off x="192125" y="1478700"/>
            <a:ext cx="27108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CB Insight</a:t>
            </a:r>
            <a:endParaRPr b="1" sz="2400">
              <a:latin typeface="Helvetica Neue"/>
              <a:ea typeface="Helvetica Neue"/>
              <a:cs typeface="Helvetica Neue"/>
              <a:sym typeface="Helvetica Neue"/>
            </a:endParaRPr>
          </a:p>
        </p:txBody>
      </p:sp>
      <p:sp>
        <p:nvSpPr>
          <p:cNvPr id="176" name="Google Shape;176;p24"/>
          <p:cNvSpPr txBox="1"/>
          <p:nvPr/>
        </p:nvSpPr>
        <p:spPr>
          <a:xfrm>
            <a:off x="2902925" y="1478700"/>
            <a:ext cx="27108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CB Insight</a:t>
            </a:r>
            <a:br>
              <a:rPr b="1" lang="en" sz="2400">
                <a:latin typeface="Helvetica Neue"/>
                <a:ea typeface="Helvetica Neue"/>
                <a:cs typeface="Helvetica Neue"/>
                <a:sym typeface="Helvetica Neue"/>
              </a:rPr>
            </a:br>
            <a:r>
              <a:rPr b="1" lang="en">
                <a:latin typeface="Helvetica Neue"/>
                <a:ea typeface="Helvetica Neue"/>
                <a:cs typeface="Helvetica Neue"/>
                <a:sym typeface="Helvetica Neue"/>
              </a:rPr>
              <a:t>Company Mozaic</a:t>
            </a:r>
            <a:endParaRPr b="1">
              <a:latin typeface="Helvetica Neue"/>
              <a:ea typeface="Helvetica Neue"/>
              <a:cs typeface="Helvetica Neue"/>
              <a:sym typeface="Helvetica Neue"/>
            </a:endParaRPr>
          </a:p>
        </p:txBody>
      </p:sp>
      <p:sp>
        <p:nvSpPr>
          <p:cNvPr id="177" name="Google Shape;177;p24"/>
          <p:cNvSpPr txBox="1"/>
          <p:nvPr/>
        </p:nvSpPr>
        <p:spPr>
          <a:xfrm>
            <a:off x="192125" y="2005275"/>
            <a:ext cx="2362500" cy="13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666666"/>
                </a:solidFill>
                <a:latin typeface="Helvetica Neue"/>
                <a:ea typeface="Helvetica Neue"/>
                <a:cs typeface="Helvetica Neue"/>
                <a:sym typeface="Helvetica Neue"/>
              </a:rPr>
              <a:t>Collect data for </a:t>
            </a:r>
            <a:br>
              <a:rPr lang="en" sz="1600">
                <a:solidFill>
                  <a:srgbClr val="666666"/>
                </a:solidFill>
                <a:latin typeface="Helvetica Neue"/>
                <a:ea typeface="Helvetica Neue"/>
                <a:cs typeface="Helvetica Neue"/>
                <a:sym typeface="Helvetica Neue"/>
              </a:rPr>
            </a:br>
            <a:r>
              <a:rPr lang="en" sz="1600">
                <a:solidFill>
                  <a:srgbClr val="666666"/>
                </a:solidFill>
                <a:latin typeface="Helvetica Neue"/>
                <a:ea typeface="Helvetica Neue"/>
                <a:cs typeface="Helvetica Neue"/>
                <a:sym typeface="Helvetica Neue"/>
              </a:rPr>
              <a:t>data origination</a:t>
            </a:r>
            <a:endParaRPr sz="1600">
              <a:solidFill>
                <a:srgbClr val="666666"/>
              </a:solidFill>
              <a:latin typeface="Helvetica Neue"/>
              <a:ea typeface="Helvetica Neue"/>
              <a:cs typeface="Helvetica Neue"/>
              <a:sym typeface="Helvetica Neue"/>
            </a:endParaRPr>
          </a:p>
        </p:txBody>
      </p:sp>
      <p:sp>
        <p:nvSpPr>
          <p:cNvPr id="178" name="Google Shape;178;p24"/>
          <p:cNvSpPr txBox="1"/>
          <p:nvPr/>
        </p:nvSpPr>
        <p:spPr>
          <a:xfrm>
            <a:off x="2902925" y="2167000"/>
            <a:ext cx="2362500" cy="13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666666"/>
                </a:solidFill>
                <a:latin typeface="Helvetica Neue"/>
                <a:ea typeface="Helvetica Neue"/>
                <a:cs typeface="Helvetica Neue"/>
                <a:sym typeface="Helvetica Neue"/>
              </a:rPr>
              <a:t>Assess the health of private companies for deal origination</a:t>
            </a:r>
            <a:endParaRPr sz="1600">
              <a:solidFill>
                <a:srgbClr val="666666"/>
              </a:solidFill>
              <a:latin typeface="Helvetica Neue"/>
              <a:ea typeface="Helvetica Neue"/>
              <a:cs typeface="Helvetica Neue"/>
              <a:sym typeface="Helvetica Neue"/>
            </a:endParaRPr>
          </a:p>
        </p:txBody>
      </p:sp>
      <p:sp>
        <p:nvSpPr>
          <p:cNvPr id="179" name="Google Shape;179;p24"/>
          <p:cNvSpPr txBox="1"/>
          <p:nvPr/>
        </p:nvSpPr>
        <p:spPr>
          <a:xfrm>
            <a:off x="192125" y="3247150"/>
            <a:ext cx="27108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InReach</a:t>
            </a:r>
            <a:br>
              <a:rPr b="1" lang="en" sz="2400">
                <a:latin typeface="Helvetica Neue"/>
                <a:ea typeface="Helvetica Neue"/>
                <a:cs typeface="Helvetica Neue"/>
                <a:sym typeface="Helvetica Neue"/>
              </a:rPr>
            </a:br>
            <a:r>
              <a:rPr b="1" lang="en">
                <a:solidFill>
                  <a:schemeClr val="dk1"/>
                </a:solidFill>
                <a:latin typeface="Helvetica Neue"/>
                <a:ea typeface="Helvetica Neue"/>
                <a:cs typeface="Helvetica Neue"/>
                <a:sym typeface="Helvetica Neue"/>
              </a:rPr>
              <a:t>DIG</a:t>
            </a:r>
            <a:endParaRPr b="1" sz="2400">
              <a:latin typeface="Helvetica Neue"/>
              <a:ea typeface="Helvetica Neue"/>
              <a:cs typeface="Helvetica Neue"/>
              <a:sym typeface="Helvetica Neue"/>
            </a:endParaRPr>
          </a:p>
        </p:txBody>
      </p:sp>
      <p:sp>
        <p:nvSpPr>
          <p:cNvPr id="180" name="Google Shape;180;p24"/>
          <p:cNvSpPr txBox="1"/>
          <p:nvPr/>
        </p:nvSpPr>
        <p:spPr>
          <a:xfrm>
            <a:off x="2902925" y="3247150"/>
            <a:ext cx="2710800" cy="9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Deep Knowledge</a:t>
            </a:r>
            <a:br>
              <a:rPr b="1" lang="en" sz="2400">
                <a:latin typeface="Helvetica Neue"/>
                <a:ea typeface="Helvetica Neue"/>
                <a:cs typeface="Helvetica Neue"/>
                <a:sym typeface="Helvetica Neue"/>
              </a:rPr>
            </a:br>
            <a:r>
              <a:rPr b="1" lang="en">
                <a:solidFill>
                  <a:schemeClr val="dk1"/>
                </a:solidFill>
                <a:latin typeface="Helvetica Neue"/>
                <a:ea typeface="Helvetica Neue"/>
                <a:cs typeface="Helvetica Neue"/>
                <a:sym typeface="Helvetica Neue"/>
              </a:rPr>
              <a:t>VITAL</a:t>
            </a:r>
            <a:endParaRPr b="1" sz="2400">
              <a:latin typeface="Helvetica Neue"/>
              <a:ea typeface="Helvetica Neue"/>
              <a:cs typeface="Helvetica Neue"/>
              <a:sym typeface="Helvetica Neue"/>
            </a:endParaRPr>
          </a:p>
        </p:txBody>
      </p:sp>
      <p:sp>
        <p:nvSpPr>
          <p:cNvPr id="181" name="Google Shape;181;p24"/>
          <p:cNvSpPr txBox="1"/>
          <p:nvPr/>
        </p:nvSpPr>
        <p:spPr>
          <a:xfrm>
            <a:off x="192125" y="4002600"/>
            <a:ext cx="2362500" cy="136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666666"/>
                </a:solidFill>
                <a:latin typeface="Helvetica Neue"/>
                <a:ea typeface="Helvetica Neue"/>
                <a:cs typeface="Helvetica Neue"/>
                <a:sym typeface="Helvetica Neue"/>
              </a:rPr>
              <a:t>Collect data when company is in stealth mode for deal origination</a:t>
            </a:r>
            <a:endParaRPr sz="1600">
              <a:solidFill>
                <a:srgbClr val="666666"/>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latin typeface="Helvetica Neue"/>
                <a:ea typeface="Helvetica Neue"/>
                <a:cs typeface="Helvetica Neue"/>
                <a:sym typeface="Helvetica Neue"/>
              </a:rPr>
              <a:t>How will this research help? </a:t>
            </a:r>
            <a:endParaRPr sz="30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t/>
            </a:r>
            <a:endParaRPr/>
          </a:p>
        </p:txBody>
      </p:sp>
      <p:sp>
        <p:nvSpPr>
          <p:cNvPr id="187" name="Google Shape;187;p25"/>
          <p:cNvSpPr/>
          <p:nvPr/>
        </p:nvSpPr>
        <p:spPr>
          <a:xfrm>
            <a:off x="463650" y="4010525"/>
            <a:ext cx="4063800" cy="23439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a:off x="4527450" y="4010525"/>
            <a:ext cx="4063800" cy="2343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189" name="Google Shape;189;p25"/>
          <p:cNvSpPr/>
          <p:nvPr/>
        </p:nvSpPr>
        <p:spPr>
          <a:xfrm>
            <a:off x="463650" y="1666625"/>
            <a:ext cx="4063800" cy="234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a:off x="4527450" y="1666625"/>
            <a:ext cx="4063800" cy="23439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txBox="1"/>
          <p:nvPr/>
        </p:nvSpPr>
        <p:spPr>
          <a:xfrm>
            <a:off x="605150" y="2112275"/>
            <a:ext cx="632700" cy="14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latin typeface="Helvetica Neue"/>
                <a:ea typeface="Helvetica Neue"/>
                <a:cs typeface="Helvetica Neue"/>
                <a:sym typeface="Helvetica Neue"/>
              </a:rPr>
              <a:t>1</a:t>
            </a:r>
            <a:endParaRPr sz="7200">
              <a:latin typeface="Helvetica Neue"/>
              <a:ea typeface="Helvetica Neue"/>
              <a:cs typeface="Helvetica Neue"/>
              <a:sym typeface="Helvetica Neue"/>
            </a:endParaRPr>
          </a:p>
        </p:txBody>
      </p:sp>
      <p:sp>
        <p:nvSpPr>
          <p:cNvPr id="192" name="Google Shape;192;p25"/>
          <p:cNvSpPr txBox="1"/>
          <p:nvPr/>
        </p:nvSpPr>
        <p:spPr>
          <a:xfrm>
            <a:off x="4781875" y="4456175"/>
            <a:ext cx="632700" cy="14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latin typeface="Helvetica Neue"/>
                <a:ea typeface="Helvetica Neue"/>
                <a:cs typeface="Helvetica Neue"/>
                <a:sym typeface="Helvetica Neue"/>
              </a:rPr>
              <a:t>4</a:t>
            </a:r>
            <a:endParaRPr sz="7200">
              <a:latin typeface="Helvetica Neue"/>
              <a:ea typeface="Helvetica Neue"/>
              <a:cs typeface="Helvetica Neue"/>
              <a:sym typeface="Helvetica Neue"/>
            </a:endParaRPr>
          </a:p>
        </p:txBody>
      </p:sp>
      <p:sp>
        <p:nvSpPr>
          <p:cNvPr id="193" name="Google Shape;193;p25"/>
          <p:cNvSpPr txBox="1"/>
          <p:nvPr/>
        </p:nvSpPr>
        <p:spPr>
          <a:xfrm>
            <a:off x="4710600" y="2180225"/>
            <a:ext cx="632700" cy="14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latin typeface="Helvetica Neue"/>
                <a:ea typeface="Helvetica Neue"/>
                <a:cs typeface="Helvetica Neue"/>
                <a:sym typeface="Helvetica Neue"/>
              </a:rPr>
              <a:t>2</a:t>
            </a:r>
            <a:endParaRPr sz="7200">
              <a:solidFill>
                <a:srgbClr val="FFFFFF"/>
              </a:solidFill>
              <a:latin typeface="Helvetica Neue"/>
              <a:ea typeface="Helvetica Neue"/>
              <a:cs typeface="Helvetica Neue"/>
              <a:sym typeface="Helvetica Neue"/>
            </a:endParaRPr>
          </a:p>
        </p:txBody>
      </p:sp>
      <p:sp>
        <p:nvSpPr>
          <p:cNvPr id="194" name="Google Shape;194;p25"/>
          <p:cNvSpPr txBox="1"/>
          <p:nvPr/>
        </p:nvSpPr>
        <p:spPr>
          <a:xfrm>
            <a:off x="605150" y="4413425"/>
            <a:ext cx="632700" cy="14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200">
                <a:solidFill>
                  <a:srgbClr val="FFFFFF"/>
                </a:solidFill>
                <a:latin typeface="Helvetica Neue"/>
                <a:ea typeface="Helvetica Neue"/>
                <a:cs typeface="Helvetica Neue"/>
                <a:sym typeface="Helvetica Neue"/>
              </a:rPr>
              <a:t>3</a:t>
            </a:r>
            <a:endParaRPr sz="7200">
              <a:solidFill>
                <a:srgbClr val="FFFFFF"/>
              </a:solidFill>
              <a:latin typeface="Helvetica Neue"/>
              <a:ea typeface="Helvetica Neue"/>
              <a:cs typeface="Helvetica Neue"/>
              <a:sym typeface="Helvetica Neue"/>
            </a:endParaRPr>
          </a:p>
        </p:txBody>
      </p:sp>
      <p:cxnSp>
        <p:nvCxnSpPr>
          <p:cNvPr id="195" name="Google Shape;195;p25"/>
          <p:cNvCxnSpPr/>
          <p:nvPr/>
        </p:nvCxnSpPr>
        <p:spPr>
          <a:xfrm>
            <a:off x="1291300" y="1969650"/>
            <a:ext cx="9000" cy="1524000"/>
          </a:xfrm>
          <a:prstGeom prst="straightConnector1">
            <a:avLst/>
          </a:prstGeom>
          <a:noFill/>
          <a:ln cap="flat" cmpd="sng" w="28575">
            <a:solidFill>
              <a:schemeClr val="dk2"/>
            </a:solidFill>
            <a:prstDash val="solid"/>
            <a:round/>
            <a:headEnd len="med" w="med" type="none"/>
            <a:tailEnd len="med" w="med" type="none"/>
          </a:ln>
        </p:spPr>
      </p:cxnSp>
      <p:cxnSp>
        <p:nvCxnSpPr>
          <p:cNvPr id="196" name="Google Shape;196;p25"/>
          <p:cNvCxnSpPr/>
          <p:nvPr/>
        </p:nvCxnSpPr>
        <p:spPr>
          <a:xfrm>
            <a:off x="5575075" y="4320275"/>
            <a:ext cx="9000" cy="1524000"/>
          </a:xfrm>
          <a:prstGeom prst="straightConnector1">
            <a:avLst/>
          </a:prstGeom>
          <a:noFill/>
          <a:ln cap="flat" cmpd="sng" w="28575">
            <a:solidFill>
              <a:schemeClr val="dk2"/>
            </a:solidFill>
            <a:prstDash val="solid"/>
            <a:round/>
            <a:headEnd len="med" w="med" type="none"/>
            <a:tailEnd len="med" w="med" type="none"/>
          </a:ln>
        </p:spPr>
      </p:cxnSp>
      <p:cxnSp>
        <p:nvCxnSpPr>
          <p:cNvPr id="197" name="Google Shape;197;p25"/>
          <p:cNvCxnSpPr/>
          <p:nvPr/>
        </p:nvCxnSpPr>
        <p:spPr>
          <a:xfrm>
            <a:off x="5498875" y="2040875"/>
            <a:ext cx="9000" cy="1524000"/>
          </a:xfrm>
          <a:prstGeom prst="straightConnector1">
            <a:avLst/>
          </a:prstGeom>
          <a:noFill/>
          <a:ln cap="flat" cmpd="sng" w="28575">
            <a:solidFill>
              <a:srgbClr val="FFFFFF"/>
            </a:solidFill>
            <a:prstDash val="solid"/>
            <a:round/>
            <a:headEnd len="med" w="med" type="none"/>
            <a:tailEnd len="med" w="med" type="none"/>
          </a:ln>
        </p:spPr>
      </p:cxnSp>
      <p:cxnSp>
        <p:nvCxnSpPr>
          <p:cNvPr id="198" name="Google Shape;198;p25"/>
          <p:cNvCxnSpPr/>
          <p:nvPr/>
        </p:nvCxnSpPr>
        <p:spPr>
          <a:xfrm>
            <a:off x="1291325" y="4320275"/>
            <a:ext cx="9000" cy="1524000"/>
          </a:xfrm>
          <a:prstGeom prst="straightConnector1">
            <a:avLst/>
          </a:prstGeom>
          <a:noFill/>
          <a:ln cap="flat" cmpd="sng" w="28575">
            <a:solidFill>
              <a:srgbClr val="FFFFFF"/>
            </a:solidFill>
            <a:prstDash val="solid"/>
            <a:round/>
            <a:headEnd len="med" w="med" type="none"/>
            <a:tailEnd len="med" w="med" type="none"/>
          </a:ln>
        </p:spPr>
      </p:cxnSp>
      <p:sp>
        <p:nvSpPr>
          <p:cNvPr id="199" name="Google Shape;199;p25"/>
          <p:cNvSpPr txBox="1"/>
          <p:nvPr/>
        </p:nvSpPr>
        <p:spPr>
          <a:xfrm>
            <a:off x="1433975" y="1857800"/>
            <a:ext cx="2941200" cy="195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Helvetica Neue"/>
                <a:ea typeface="Helvetica Neue"/>
                <a:cs typeface="Helvetica Neue"/>
                <a:sym typeface="Helvetica Neue"/>
              </a:rPr>
              <a:t>Identify which industries are “trending”</a:t>
            </a:r>
            <a:endParaRPr b="1" sz="1800">
              <a:solidFill>
                <a:schemeClr val="dk1"/>
              </a:solidFill>
              <a:latin typeface="Helvetica Neue"/>
              <a:ea typeface="Helvetica Neue"/>
              <a:cs typeface="Helvetica Neue"/>
              <a:sym typeface="Helvetica Neue"/>
            </a:endParaRPr>
          </a:p>
          <a:p>
            <a:pPr indent="0" lvl="0" marL="0" rtl="0" algn="l">
              <a:lnSpc>
                <a:spcPct val="115000"/>
              </a:lnSpc>
              <a:spcBef>
                <a:spcPts val="500"/>
              </a:spcBef>
              <a:spcAft>
                <a:spcPts val="0"/>
              </a:spcAft>
              <a:buNone/>
            </a:pPr>
            <a:r>
              <a:rPr lang="en">
                <a:solidFill>
                  <a:schemeClr val="dk1"/>
                </a:solidFill>
                <a:latin typeface="Helvetica Neue"/>
                <a:ea typeface="Helvetica Neue"/>
                <a:cs typeface="Helvetica Neue"/>
                <a:sym typeface="Helvetica Neue"/>
              </a:rPr>
              <a:t>Use search methods in a novel manner for this purpose</a:t>
            </a:r>
            <a:endParaRPr>
              <a:solidFill>
                <a:schemeClr val="dk1"/>
              </a:solidFill>
              <a:latin typeface="Helvetica Neue"/>
              <a:ea typeface="Helvetica Neue"/>
              <a:cs typeface="Helvetica Neue"/>
              <a:sym typeface="Helvetica Neue"/>
            </a:endParaRPr>
          </a:p>
          <a:p>
            <a:pPr indent="0" lvl="0" marL="0" rtl="0" algn="l">
              <a:lnSpc>
                <a:spcPct val="115000"/>
              </a:lnSpc>
              <a:spcBef>
                <a:spcPts val="500"/>
              </a:spcBef>
              <a:spcAft>
                <a:spcPts val="0"/>
              </a:spcAft>
              <a:buNone/>
            </a:pPr>
            <a:r>
              <a:rPr lang="en">
                <a:solidFill>
                  <a:schemeClr val="dk1"/>
                </a:solidFill>
                <a:latin typeface="Helvetica Neue"/>
                <a:ea typeface="Helvetica Neue"/>
                <a:cs typeface="Helvetica Neue"/>
                <a:sym typeface="Helvetica Neue"/>
              </a:rPr>
              <a:t>Combine with traditional methods of identifying trends</a:t>
            </a:r>
            <a:endParaRPr b="1">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a:latin typeface="Helvetica Neue"/>
              <a:ea typeface="Helvetica Neue"/>
              <a:cs typeface="Helvetica Neue"/>
              <a:sym typeface="Helvetica Neue"/>
            </a:endParaRPr>
          </a:p>
        </p:txBody>
      </p:sp>
      <p:sp>
        <p:nvSpPr>
          <p:cNvPr id="200" name="Google Shape;200;p25"/>
          <p:cNvSpPr txBox="1"/>
          <p:nvPr/>
        </p:nvSpPr>
        <p:spPr>
          <a:xfrm>
            <a:off x="5650050" y="1857800"/>
            <a:ext cx="2941200" cy="195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Helvetica Neue"/>
                <a:ea typeface="Helvetica Neue"/>
                <a:cs typeface="Helvetica Neue"/>
                <a:sym typeface="Helvetica Neue"/>
              </a:rPr>
              <a:t>Attempt to highlight best companies</a:t>
            </a:r>
            <a:endParaRPr b="1" sz="1800">
              <a:solidFill>
                <a:srgbClr val="FFFFFF"/>
              </a:solidFill>
              <a:latin typeface="Helvetica Neue"/>
              <a:ea typeface="Helvetica Neue"/>
              <a:cs typeface="Helvetica Neue"/>
              <a:sym typeface="Helvetica Neue"/>
            </a:endParaRPr>
          </a:p>
          <a:p>
            <a:pPr indent="0" lvl="0" marL="0" rtl="0" algn="l">
              <a:lnSpc>
                <a:spcPct val="115000"/>
              </a:lnSpc>
              <a:spcBef>
                <a:spcPts val="500"/>
              </a:spcBef>
              <a:spcAft>
                <a:spcPts val="0"/>
              </a:spcAft>
              <a:buNone/>
            </a:pPr>
            <a:r>
              <a:rPr lang="en">
                <a:solidFill>
                  <a:srgbClr val="FFFFFF"/>
                </a:solidFill>
                <a:latin typeface="Helvetica Neue"/>
                <a:ea typeface="Helvetica Neue"/>
                <a:cs typeface="Helvetica Neue"/>
                <a:sym typeface="Helvetica Neue"/>
              </a:rPr>
              <a:t>Search methods offer way around locality</a:t>
            </a:r>
            <a:endParaRPr>
              <a:solidFill>
                <a:srgbClr val="FFFFFF"/>
              </a:solidFill>
              <a:latin typeface="Helvetica Neue"/>
              <a:ea typeface="Helvetica Neue"/>
              <a:cs typeface="Helvetica Neue"/>
              <a:sym typeface="Helvetica Neue"/>
            </a:endParaRPr>
          </a:p>
          <a:p>
            <a:pPr indent="0" lvl="0" marL="0" rtl="0" algn="l">
              <a:lnSpc>
                <a:spcPct val="115000"/>
              </a:lnSpc>
              <a:spcBef>
                <a:spcPts val="500"/>
              </a:spcBef>
              <a:spcAft>
                <a:spcPts val="0"/>
              </a:spcAft>
              <a:buNone/>
            </a:pPr>
            <a:r>
              <a:rPr lang="en">
                <a:solidFill>
                  <a:srgbClr val="FFFFFF"/>
                </a:solidFill>
                <a:latin typeface="Helvetica Neue"/>
                <a:ea typeface="Helvetica Neue"/>
                <a:cs typeface="Helvetica Neue"/>
                <a:sym typeface="Helvetica Neue"/>
              </a:rPr>
              <a:t>Offer data as well as insights - leverage SME</a:t>
            </a:r>
            <a:br>
              <a:rPr lang="en">
                <a:solidFill>
                  <a:srgbClr val="FFFFFF"/>
                </a:solidFill>
                <a:latin typeface="Helvetica Neue"/>
                <a:ea typeface="Helvetica Neue"/>
                <a:cs typeface="Helvetica Neue"/>
                <a:sym typeface="Helvetica Neue"/>
              </a:rPr>
            </a:br>
            <a:endParaRPr b="1">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sp>
        <p:nvSpPr>
          <p:cNvPr id="201" name="Google Shape;201;p25"/>
          <p:cNvSpPr txBox="1"/>
          <p:nvPr/>
        </p:nvSpPr>
        <p:spPr>
          <a:xfrm>
            <a:off x="1500713" y="4392425"/>
            <a:ext cx="3018300" cy="195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Helvetica Neue"/>
                <a:ea typeface="Helvetica Neue"/>
                <a:cs typeface="Helvetica Neue"/>
                <a:sym typeface="Helvetica Neue"/>
              </a:rPr>
              <a:t>Historical analysis on </a:t>
            </a:r>
            <a:endParaRPr b="1" sz="18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n" sz="1800">
                <a:solidFill>
                  <a:srgbClr val="FFFFFF"/>
                </a:solidFill>
                <a:latin typeface="Helvetica Neue"/>
                <a:ea typeface="Helvetica Neue"/>
                <a:cs typeface="Helvetica Neue"/>
                <a:sym typeface="Helvetica Neue"/>
              </a:rPr>
              <a:t>risk / reward for </a:t>
            </a:r>
            <a:endParaRPr b="1" sz="18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b="1" lang="en" sz="1800">
                <a:solidFill>
                  <a:srgbClr val="FFFFFF"/>
                </a:solidFill>
                <a:latin typeface="Helvetica Neue"/>
                <a:ea typeface="Helvetica Neue"/>
                <a:cs typeface="Helvetica Neue"/>
                <a:sym typeface="Helvetica Neue"/>
              </a:rPr>
              <a:t>series A vs B investments</a:t>
            </a:r>
            <a:endParaRPr b="1" sz="1800">
              <a:solidFill>
                <a:srgbClr val="FFFFFF"/>
              </a:solidFill>
              <a:latin typeface="Helvetica Neue"/>
              <a:ea typeface="Helvetica Neue"/>
              <a:cs typeface="Helvetica Neue"/>
              <a:sym typeface="Helvetica Neue"/>
            </a:endParaRPr>
          </a:p>
          <a:p>
            <a:pPr indent="0" lvl="0" marL="0" rtl="0" algn="l">
              <a:lnSpc>
                <a:spcPct val="115000"/>
              </a:lnSpc>
              <a:spcBef>
                <a:spcPts val="500"/>
              </a:spcBef>
              <a:spcAft>
                <a:spcPts val="0"/>
              </a:spcAft>
              <a:buNone/>
            </a:pPr>
            <a:r>
              <a:rPr lang="en">
                <a:solidFill>
                  <a:srgbClr val="FFFFFF"/>
                </a:solidFill>
                <a:latin typeface="Helvetica Neue"/>
                <a:ea typeface="Helvetica Neue"/>
                <a:cs typeface="Helvetica Neue"/>
                <a:sym typeface="Helvetica Neue"/>
              </a:rPr>
              <a:t>On a vertical by vertical basis</a:t>
            </a:r>
            <a:endParaRPr b="1">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FFFFFF"/>
              </a:solidFill>
              <a:latin typeface="Helvetica Neue"/>
              <a:ea typeface="Helvetica Neue"/>
              <a:cs typeface="Helvetica Neue"/>
              <a:sym typeface="Helvetica Neue"/>
            </a:endParaRPr>
          </a:p>
        </p:txBody>
      </p:sp>
      <p:pic>
        <p:nvPicPr>
          <p:cNvPr id="202" name="Google Shape;202;p25"/>
          <p:cNvPicPr preferRelativeResize="0"/>
          <p:nvPr/>
        </p:nvPicPr>
        <p:blipFill>
          <a:blip r:embed="rId3">
            <a:alphaModFix/>
          </a:blip>
          <a:stretch>
            <a:fillRect/>
          </a:stretch>
        </p:blipFill>
        <p:spPr>
          <a:xfrm>
            <a:off x="5789150" y="3785225"/>
            <a:ext cx="2343900" cy="2343900"/>
          </a:xfrm>
          <a:prstGeom prst="rect">
            <a:avLst/>
          </a:prstGeom>
          <a:noFill/>
          <a:ln>
            <a:noFill/>
          </a:ln>
        </p:spPr>
      </p:pic>
      <p:sp>
        <p:nvSpPr>
          <p:cNvPr id="203" name="Google Shape;203;p25"/>
          <p:cNvSpPr txBox="1"/>
          <p:nvPr/>
        </p:nvSpPr>
        <p:spPr>
          <a:xfrm>
            <a:off x="6363800" y="5701400"/>
            <a:ext cx="1194600" cy="5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Helvetica Neue"/>
                <a:ea typeface="Helvetica Neue"/>
                <a:cs typeface="Helvetica Neue"/>
                <a:sym typeface="Helvetica Neue"/>
              </a:rPr>
              <a:t>Profit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26"/>
          <p:cNvPicPr preferRelativeResize="0"/>
          <p:nvPr/>
        </p:nvPicPr>
        <p:blipFill rotWithShape="1">
          <a:blip r:embed="rId3">
            <a:alphaModFix/>
          </a:blip>
          <a:srcRect b="28459" l="17399" r="19007" t="0"/>
          <a:stretch/>
        </p:blipFill>
        <p:spPr>
          <a:xfrm>
            <a:off x="0" y="0"/>
            <a:ext cx="9143999" cy="6858000"/>
          </a:xfrm>
          <a:prstGeom prst="rect">
            <a:avLst/>
          </a:prstGeom>
          <a:noFill/>
          <a:ln>
            <a:noFill/>
          </a:ln>
        </p:spPr>
      </p:pic>
      <p:sp>
        <p:nvSpPr>
          <p:cNvPr id="209" name="Google Shape;209;p2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600">
                <a:latin typeface="Helvetica Neue"/>
                <a:ea typeface="Helvetica Neue"/>
                <a:cs typeface="Helvetica Neue"/>
                <a:sym typeface="Helvetica Neue"/>
              </a:rPr>
              <a:t>Impact</a:t>
            </a:r>
            <a:endParaRPr sz="3000">
              <a:solidFill>
                <a:srgbClr val="999999"/>
              </a:solidFill>
              <a:latin typeface="Helvetica Neue"/>
              <a:ea typeface="Helvetica Neue"/>
              <a:cs typeface="Helvetica Neue"/>
              <a:sym typeface="Helvetica Neue"/>
            </a:endParaRPr>
          </a:p>
        </p:txBody>
      </p:sp>
      <p:sp>
        <p:nvSpPr>
          <p:cNvPr id="210" name="Google Shape;210;p26"/>
          <p:cNvSpPr txBox="1"/>
          <p:nvPr>
            <p:ph idx="1" type="body"/>
          </p:nvPr>
        </p:nvSpPr>
        <p:spPr>
          <a:xfrm>
            <a:off x="311700" y="1536623"/>
            <a:ext cx="8520600" cy="41745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We expect to provide a novel advantage to early adopters of our model. </a:t>
            </a:r>
            <a:endParaRPr sz="2400">
              <a:solidFill>
                <a:schemeClr val="dk1"/>
              </a:solidFill>
              <a:latin typeface="Helvetica Neue"/>
              <a:ea typeface="Helvetica Neue"/>
              <a:cs typeface="Helvetica Neue"/>
              <a:sym typeface="Helvetica Neue"/>
            </a:endParaRPr>
          </a:p>
          <a:p>
            <a:pPr indent="-381000" lvl="0" marL="457200" marR="0" rtl="0" algn="l">
              <a:lnSpc>
                <a:spcPct val="115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VCs can leverage the power of search to broaden their perspective on how a certain start-up is viewed</a:t>
            </a:r>
            <a:endParaRPr sz="2400">
              <a:solidFill>
                <a:schemeClr val="dk1"/>
              </a:solidFill>
              <a:latin typeface="Helvetica Neue"/>
              <a:ea typeface="Helvetica Neue"/>
              <a:cs typeface="Helvetica Neue"/>
              <a:sym typeface="Helvetica Neue"/>
            </a:endParaRPr>
          </a:p>
          <a:p>
            <a:pPr indent="-381000" lvl="0" marL="457200" marR="0" rtl="0" algn="l">
              <a:lnSpc>
                <a:spcPct val="115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We want to equip VCs to get out of their “comfort zones” as investors</a:t>
            </a:r>
            <a:endParaRPr sz="2400">
              <a:solidFill>
                <a:schemeClr val="dk1"/>
              </a:solidFill>
              <a:latin typeface="Helvetica Neue"/>
              <a:ea typeface="Helvetica Neue"/>
              <a:cs typeface="Helvetica Neue"/>
              <a:sym typeface="Helvetica Neue"/>
            </a:endParaRPr>
          </a:p>
          <a:p>
            <a:pPr indent="-381000" lvl="0" marL="457200" marR="0" rtl="0" algn="l">
              <a:lnSpc>
                <a:spcPct val="115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Lower risk of failure and associated costs</a:t>
            </a:r>
            <a:endParaRPr sz="2400">
              <a:solidFill>
                <a:schemeClr val="dk1"/>
              </a:solidFill>
              <a:latin typeface="Helvetica Neue"/>
              <a:ea typeface="Helvetica Neue"/>
              <a:cs typeface="Helvetica Neue"/>
              <a:sym typeface="Helvetica Neue"/>
            </a:endParaRPr>
          </a:p>
          <a:p>
            <a:pPr indent="-381000" lvl="0" marL="457200" marR="0" rtl="0" algn="l">
              <a:lnSpc>
                <a:spcPct val="115000"/>
              </a:lnSpc>
              <a:spcBef>
                <a:spcPts val="0"/>
              </a:spcBef>
              <a:spcAft>
                <a:spcPts val="0"/>
              </a:spcAft>
              <a:buClr>
                <a:schemeClr val="dk1"/>
              </a:buClr>
              <a:buSzPts val="2400"/>
              <a:buFont typeface="Helvetica Neue"/>
              <a:buChar char="●"/>
            </a:pPr>
            <a:r>
              <a:rPr lang="en" sz="2400">
                <a:solidFill>
                  <a:schemeClr val="dk1"/>
                </a:solidFill>
                <a:latin typeface="Helvetica Neue"/>
                <a:ea typeface="Helvetica Neue"/>
                <a:cs typeface="Helvetica Neue"/>
                <a:sym typeface="Helvetica Neue"/>
              </a:rPr>
              <a:t>Counter the threat of crowd-funding to venture capitalism by improving overall results.</a:t>
            </a:r>
            <a:endParaRPr sz="24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t/>
            </a:r>
            <a:endParaRPr sz="2400">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7"/>
          <p:cNvSpPr txBox="1"/>
          <p:nvPr/>
        </p:nvSpPr>
        <p:spPr>
          <a:xfrm>
            <a:off x="261325" y="293000"/>
            <a:ext cx="69714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Helvetica Neue"/>
                <a:ea typeface="Helvetica Neue"/>
                <a:cs typeface="Helvetica Neue"/>
                <a:sym typeface="Helvetica Neue"/>
              </a:rPr>
              <a:t>Challenges &amp; Obstacles</a:t>
            </a:r>
            <a:endParaRPr sz="3000">
              <a:solidFill>
                <a:srgbClr val="999999"/>
              </a:solidFill>
              <a:latin typeface="Helvetica Neue"/>
              <a:ea typeface="Helvetica Neue"/>
              <a:cs typeface="Helvetica Neue"/>
              <a:sym typeface="Helvetica Neue"/>
            </a:endParaRPr>
          </a:p>
        </p:txBody>
      </p:sp>
      <p:pic>
        <p:nvPicPr>
          <p:cNvPr id="216" name="Google Shape;216;p27"/>
          <p:cNvPicPr preferRelativeResize="0"/>
          <p:nvPr/>
        </p:nvPicPr>
        <p:blipFill rotWithShape="1">
          <a:blip r:embed="rId3">
            <a:alphaModFix/>
          </a:blip>
          <a:srcRect b="48851" l="4956" r="18432" t="0"/>
          <a:stretch/>
        </p:blipFill>
        <p:spPr>
          <a:xfrm>
            <a:off x="2806925" y="1118600"/>
            <a:ext cx="1773776" cy="1776373"/>
          </a:xfrm>
          <a:prstGeom prst="rect">
            <a:avLst/>
          </a:prstGeom>
          <a:noFill/>
          <a:ln>
            <a:noFill/>
          </a:ln>
        </p:spPr>
      </p:pic>
      <p:sp>
        <p:nvSpPr>
          <p:cNvPr id="217" name="Google Shape;217;p27"/>
          <p:cNvSpPr txBox="1"/>
          <p:nvPr/>
        </p:nvSpPr>
        <p:spPr>
          <a:xfrm>
            <a:off x="106625" y="1118600"/>
            <a:ext cx="2776500" cy="21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How we build models</a:t>
            </a:r>
            <a:endParaRPr b="1" sz="1800">
              <a:latin typeface="Helvetica Neue"/>
              <a:ea typeface="Helvetica Neue"/>
              <a:cs typeface="Helvetica Neue"/>
              <a:sym typeface="Helvetica Neue"/>
            </a:endParaRPr>
          </a:p>
          <a:p>
            <a:pPr indent="0" lvl="0" marL="0" rtl="0" algn="l">
              <a:spcBef>
                <a:spcPts val="0"/>
              </a:spcBef>
              <a:spcAft>
                <a:spcPts val="0"/>
              </a:spcAft>
              <a:buNone/>
            </a:pPr>
            <a:br>
              <a:rPr lang="en" sz="1800">
                <a:latin typeface="Helvetica Neue"/>
                <a:ea typeface="Helvetica Neue"/>
                <a:cs typeface="Helvetica Neue"/>
                <a:sym typeface="Helvetica Neue"/>
              </a:rPr>
            </a:br>
            <a:r>
              <a:rPr lang="en" sz="1800">
                <a:solidFill>
                  <a:srgbClr val="999999"/>
                </a:solidFill>
                <a:latin typeface="Helvetica Neue"/>
                <a:ea typeface="Helvetica Neue"/>
                <a:cs typeface="Helvetica Neue"/>
                <a:sym typeface="Helvetica Neue"/>
              </a:rPr>
              <a:t>Models are only as good as how we build them</a:t>
            </a:r>
            <a:endParaRPr sz="1800">
              <a:solidFill>
                <a:srgbClr val="999999"/>
              </a:solidFill>
              <a:latin typeface="Helvetica Neue"/>
              <a:ea typeface="Helvetica Neue"/>
              <a:cs typeface="Helvetica Neue"/>
              <a:sym typeface="Helvetica Neue"/>
            </a:endParaRPr>
          </a:p>
        </p:txBody>
      </p:sp>
      <p:pic>
        <p:nvPicPr>
          <p:cNvPr id="218" name="Google Shape;218;p27"/>
          <p:cNvPicPr preferRelativeResize="0"/>
          <p:nvPr/>
        </p:nvPicPr>
        <p:blipFill rotWithShape="1">
          <a:blip r:embed="rId4">
            <a:alphaModFix/>
          </a:blip>
          <a:srcRect b="0" l="36143" r="0" t="14726"/>
          <a:stretch/>
        </p:blipFill>
        <p:spPr>
          <a:xfrm>
            <a:off x="4675875" y="1118600"/>
            <a:ext cx="1773775" cy="1776382"/>
          </a:xfrm>
          <a:prstGeom prst="rect">
            <a:avLst/>
          </a:prstGeom>
          <a:noFill/>
          <a:ln>
            <a:noFill/>
          </a:ln>
        </p:spPr>
      </p:pic>
      <p:sp>
        <p:nvSpPr>
          <p:cNvPr id="219" name="Google Shape;219;p27"/>
          <p:cNvSpPr txBox="1"/>
          <p:nvPr/>
        </p:nvSpPr>
        <p:spPr>
          <a:xfrm>
            <a:off x="6544825" y="1118600"/>
            <a:ext cx="2776500" cy="21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Confirmation Bias</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b="1" sz="1800">
              <a:latin typeface="Helvetica Neue"/>
              <a:ea typeface="Helvetica Neue"/>
              <a:cs typeface="Helvetica Neue"/>
              <a:sym typeface="Helvetica Neue"/>
            </a:endParaRPr>
          </a:p>
          <a:p>
            <a:pPr indent="0" lvl="0" marL="0" rtl="0" algn="l">
              <a:spcBef>
                <a:spcPts val="500"/>
              </a:spcBef>
              <a:spcAft>
                <a:spcPts val="0"/>
              </a:spcAft>
              <a:buNone/>
            </a:pPr>
            <a:r>
              <a:rPr lang="en" sz="1800">
                <a:solidFill>
                  <a:srgbClr val="999999"/>
                </a:solidFill>
                <a:latin typeface="Helvetica Neue"/>
                <a:ea typeface="Helvetica Neue"/>
                <a:cs typeface="Helvetica Neue"/>
                <a:sym typeface="Helvetica Neue"/>
              </a:rPr>
              <a:t>VC can fall in love with </a:t>
            </a:r>
            <a:endParaRPr sz="1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999999"/>
                </a:solidFill>
                <a:latin typeface="Helvetica Neue"/>
                <a:ea typeface="Helvetica Neue"/>
                <a:cs typeface="Helvetica Neue"/>
                <a:sym typeface="Helvetica Neue"/>
              </a:rPr>
              <a:t>the startup </a:t>
            </a:r>
            <a:endParaRPr sz="1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999999"/>
              </a:solidFill>
              <a:latin typeface="Helvetica Neue"/>
              <a:ea typeface="Helvetica Neue"/>
              <a:cs typeface="Helvetica Neue"/>
              <a:sym typeface="Helvetica Neue"/>
            </a:endParaRPr>
          </a:p>
        </p:txBody>
      </p:sp>
      <p:pic>
        <p:nvPicPr>
          <p:cNvPr id="220" name="Google Shape;220;p27"/>
          <p:cNvPicPr preferRelativeResize="0"/>
          <p:nvPr/>
        </p:nvPicPr>
        <p:blipFill rotWithShape="1">
          <a:blip r:embed="rId5">
            <a:alphaModFix/>
          </a:blip>
          <a:srcRect b="0" l="37570" r="0" t="0"/>
          <a:stretch/>
        </p:blipFill>
        <p:spPr>
          <a:xfrm>
            <a:off x="4675875" y="2995375"/>
            <a:ext cx="1773774" cy="1776375"/>
          </a:xfrm>
          <a:prstGeom prst="rect">
            <a:avLst/>
          </a:prstGeom>
          <a:noFill/>
          <a:ln>
            <a:noFill/>
          </a:ln>
        </p:spPr>
      </p:pic>
      <p:pic>
        <p:nvPicPr>
          <p:cNvPr id="221" name="Google Shape;221;p27"/>
          <p:cNvPicPr preferRelativeResize="0"/>
          <p:nvPr/>
        </p:nvPicPr>
        <p:blipFill>
          <a:blip r:embed="rId6">
            <a:alphaModFix/>
          </a:blip>
          <a:stretch>
            <a:fillRect/>
          </a:stretch>
        </p:blipFill>
        <p:spPr>
          <a:xfrm>
            <a:off x="4675875" y="4872138"/>
            <a:ext cx="1773775" cy="1841050"/>
          </a:xfrm>
          <a:prstGeom prst="rect">
            <a:avLst/>
          </a:prstGeom>
          <a:noFill/>
          <a:ln>
            <a:noFill/>
          </a:ln>
        </p:spPr>
      </p:pic>
      <p:sp>
        <p:nvSpPr>
          <p:cNvPr id="222" name="Google Shape;222;p27"/>
          <p:cNvSpPr txBox="1"/>
          <p:nvPr/>
        </p:nvSpPr>
        <p:spPr>
          <a:xfrm>
            <a:off x="6565150" y="2995375"/>
            <a:ext cx="2776500" cy="21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Information Overload</a:t>
            </a:r>
            <a:endParaRPr b="1" sz="1800">
              <a:latin typeface="Helvetica Neue"/>
              <a:ea typeface="Helvetica Neue"/>
              <a:cs typeface="Helvetica Neue"/>
              <a:sym typeface="Helvetica Neue"/>
            </a:endParaRPr>
          </a:p>
          <a:p>
            <a:pPr indent="0" lvl="0" marL="0" rtl="0" algn="l">
              <a:spcBef>
                <a:spcPts val="500"/>
              </a:spcBef>
              <a:spcAft>
                <a:spcPts val="0"/>
              </a:spcAft>
              <a:buNone/>
            </a:pPr>
            <a:r>
              <a:t/>
            </a:r>
            <a:endParaRPr sz="1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999999"/>
                </a:solidFill>
                <a:latin typeface="Helvetica Neue"/>
                <a:ea typeface="Helvetica Neue"/>
                <a:cs typeface="Helvetica Neue"/>
                <a:sym typeface="Helvetica Neue"/>
              </a:rPr>
              <a:t>More information increases confidence than accuracy</a:t>
            </a:r>
            <a:endParaRPr sz="1800">
              <a:solidFill>
                <a:srgbClr val="999999"/>
              </a:solidFill>
              <a:latin typeface="Helvetica Neue"/>
              <a:ea typeface="Helvetica Neue"/>
              <a:cs typeface="Helvetica Neue"/>
              <a:sym typeface="Helvetica Neue"/>
            </a:endParaRPr>
          </a:p>
        </p:txBody>
      </p:sp>
      <p:sp>
        <p:nvSpPr>
          <p:cNvPr id="223" name="Google Shape;223;p27"/>
          <p:cNvSpPr txBox="1"/>
          <p:nvPr/>
        </p:nvSpPr>
        <p:spPr>
          <a:xfrm>
            <a:off x="6544825" y="4872150"/>
            <a:ext cx="2776500" cy="21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Bias against diversity</a:t>
            </a:r>
            <a:endParaRPr b="1" sz="1800">
              <a:latin typeface="Helvetica Neue"/>
              <a:ea typeface="Helvetica Neue"/>
              <a:cs typeface="Helvetica Neue"/>
              <a:sym typeface="Helvetica Neue"/>
            </a:endParaRPr>
          </a:p>
          <a:p>
            <a:pPr indent="0" lvl="0" marL="0" rtl="0" algn="l">
              <a:spcBef>
                <a:spcPts val="500"/>
              </a:spcBef>
              <a:spcAft>
                <a:spcPts val="0"/>
              </a:spcAft>
              <a:buNone/>
            </a:pPr>
            <a:r>
              <a:t/>
            </a:r>
            <a:endParaRPr sz="1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999999"/>
                </a:solidFill>
                <a:latin typeface="Helvetica Neue"/>
                <a:ea typeface="Helvetica Neue"/>
                <a:cs typeface="Helvetica Neue"/>
                <a:sym typeface="Helvetica Neue"/>
              </a:rPr>
              <a:t>Similarity bias</a:t>
            </a:r>
            <a:endParaRPr sz="1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999999"/>
                </a:solidFill>
                <a:latin typeface="Helvetica Neue"/>
                <a:ea typeface="Helvetica Neue"/>
                <a:cs typeface="Helvetica Neue"/>
                <a:sym typeface="Helvetica Neue"/>
              </a:rPr>
              <a:t>Locality bias</a:t>
            </a:r>
            <a:endParaRPr sz="1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999999"/>
                </a:solidFill>
                <a:latin typeface="Helvetica Neue"/>
                <a:ea typeface="Helvetica Neue"/>
                <a:cs typeface="Helvetica Neue"/>
                <a:sym typeface="Helvetica Neue"/>
              </a:rPr>
              <a:t>Gender bias</a:t>
            </a:r>
            <a:endParaRPr sz="1800">
              <a:solidFill>
                <a:srgbClr val="999999"/>
              </a:solidFill>
              <a:latin typeface="Helvetica Neue"/>
              <a:ea typeface="Helvetica Neue"/>
              <a:cs typeface="Helvetica Neue"/>
              <a:sym typeface="Helvetica Neue"/>
            </a:endParaRPr>
          </a:p>
        </p:txBody>
      </p:sp>
      <p:pic>
        <p:nvPicPr>
          <p:cNvPr id="224" name="Google Shape;224;p27"/>
          <p:cNvPicPr preferRelativeResize="0"/>
          <p:nvPr/>
        </p:nvPicPr>
        <p:blipFill>
          <a:blip r:embed="rId7">
            <a:alphaModFix/>
          </a:blip>
          <a:stretch>
            <a:fillRect/>
          </a:stretch>
        </p:blipFill>
        <p:spPr>
          <a:xfrm>
            <a:off x="2806925" y="2995375"/>
            <a:ext cx="1773773" cy="1776376"/>
          </a:xfrm>
          <a:prstGeom prst="rect">
            <a:avLst/>
          </a:prstGeom>
          <a:noFill/>
          <a:ln>
            <a:noFill/>
          </a:ln>
        </p:spPr>
      </p:pic>
      <p:pic>
        <p:nvPicPr>
          <p:cNvPr id="225" name="Google Shape;225;p27"/>
          <p:cNvPicPr preferRelativeResize="0"/>
          <p:nvPr/>
        </p:nvPicPr>
        <p:blipFill rotWithShape="1">
          <a:blip r:embed="rId8">
            <a:alphaModFix/>
          </a:blip>
          <a:srcRect b="0" l="33620" r="0" t="0"/>
          <a:stretch/>
        </p:blipFill>
        <p:spPr>
          <a:xfrm>
            <a:off x="2806925" y="4872150"/>
            <a:ext cx="1773774" cy="1781449"/>
          </a:xfrm>
          <a:prstGeom prst="rect">
            <a:avLst/>
          </a:prstGeom>
          <a:noFill/>
          <a:ln>
            <a:noFill/>
          </a:ln>
        </p:spPr>
      </p:pic>
      <p:sp>
        <p:nvSpPr>
          <p:cNvPr id="226" name="Google Shape;226;p27"/>
          <p:cNvSpPr txBox="1"/>
          <p:nvPr/>
        </p:nvSpPr>
        <p:spPr>
          <a:xfrm>
            <a:off x="152400" y="2995375"/>
            <a:ext cx="2776500" cy="21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Changing mindset</a:t>
            </a:r>
            <a:endParaRPr b="1" sz="1800">
              <a:latin typeface="Helvetica Neue"/>
              <a:ea typeface="Helvetica Neue"/>
              <a:cs typeface="Helvetica Neue"/>
              <a:sym typeface="Helvetica Neue"/>
            </a:endParaRPr>
          </a:p>
          <a:p>
            <a:pPr indent="0" lvl="0" marL="0" rtl="0" algn="l">
              <a:spcBef>
                <a:spcPts val="0"/>
              </a:spcBef>
              <a:spcAft>
                <a:spcPts val="0"/>
              </a:spcAft>
              <a:buNone/>
            </a:pPr>
            <a:br>
              <a:rPr lang="en" sz="1800">
                <a:latin typeface="Helvetica Neue"/>
                <a:ea typeface="Helvetica Neue"/>
                <a:cs typeface="Helvetica Neue"/>
                <a:sym typeface="Helvetica Neue"/>
              </a:rPr>
            </a:br>
            <a:r>
              <a:rPr lang="en" sz="1800">
                <a:solidFill>
                  <a:srgbClr val="999999"/>
                </a:solidFill>
                <a:latin typeface="Helvetica Neue"/>
                <a:ea typeface="Helvetica Neue"/>
                <a:cs typeface="Helvetica Neue"/>
                <a:sym typeface="Helvetica Neue"/>
              </a:rPr>
              <a:t>Overlook long-term growth</a:t>
            </a:r>
            <a:endParaRPr sz="1800">
              <a:solidFill>
                <a:srgbClr val="999999"/>
              </a:solidFill>
              <a:latin typeface="Helvetica Neue"/>
              <a:ea typeface="Helvetica Neue"/>
              <a:cs typeface="Helvetica Neue"/>
              <a:sym typeface="Helvetica Neue"/>
            </a:endParaRPr>
          </a:p>
        </p:txBody>
      </p:sp>
      <p:sp>
        <p:nvSpPr>
          <p:cNvPr id="227" name="Google Shape;227;p27"/>
          <p:cNvSpPr txBox="1"/>
          <p:nvPr/>
        </p:nvSpPr>
        <p:spPr>
          <a:xfrm>
            <a:off x="152400" y="4872150"/>
            <a:ext cx="2776500" cy="21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Helvetica Neue"/>
                <a:ea typeface="Helvetica Neue"/>
                <a:cs typeface="Helvetica Neue"/>
                <a:sym typeface="Helvetica Neue"/>
              </a:rPr>
              <a:t>Technical challenges</a:t>
            </a:r>
            <a:endParaRPr b="1" sz="1800">
              <a:latin typeface="Helvetica Neue"/>
              <a:ea typeface="Helvetica Neue"/>
              <a:cs typeface="Helvetica Neue"/>
              <a:sym typeface="Helvetica Neue"/>
            </a:endParaRPr>
          </a:p>
          <a:p>
            <a:pPr indent="0" lvl="0" marL="0" rtl="0" algn="l">
              <a:spcBef>
                <a:spcPts val="0"/>
              </a:spcBef>
              <a:spcAft>
                <a:spcPts val="0"/>
              </a:spcAft>
              <a:buNone/>
            </a:pPr>
            <a:r>
              <a:t/>
            </a:r>
            <a:endParaRPr sz="1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999999"/>
                </a:solidFill>
                <a:latin typeface="Helvetica Neue"/>
                <a:ea typeface="Helvetica Neue"/>
                <a:cs typeface="Helvetica Neue"/>
                <a:sym typeface="Helvetica Neue"/>
              </a:rPr>
              <a:t>Sparse datasets</a:t>
            </a:r>
            <a:endParaRPr sz="1800">
              <a:solidFill>
                <a:srgbClr val="999999"/>
              </a:solidFill>
              <a:latin typeface="Helvetica Neue"/>
              <a:ea typeface="Helvetica Neue"/>
              <a:cs typeface="Helvetica Neue"/>
              <a:sym typeface="Helvetica Neue"/>
            </a:endParaRPr>
          </a:p>
          <a:p>
            <a:pPr indent="0" lvl="0" marL="0" rtl="0" algn="l">
              <a:spcBef>
                <a:spcPts val="800"/>
              </a:spcBef>
              <a:spcAft>
                <a:spcPts val="0"/>
              </a:spcAft>
              <a:buNone/>
            </a:pPr>
            <a:r>
              <a:rPr lang="en" sz="1800">
                <a:solidFill>
                  <a:srgbClr val="999999"/>
                </a:solidFill>
                <a:latin typeface="Helvetica Neue"/>
                <a:ea typeface="Helvetica Neue"/>
                <a:cs typeface="Helvetica Neue"/>
                <a:sym typeface="Helvetica Neue"/>
              </a:rPr>
              <a:t>VCs are not willing to   </a:t>
            </a:r>
            <a:endParaRPr sz="1800">
              <a:solidFill>
                <a:srgbClr val="999999"/>
              </a:solidFill>
              <a:latin typeface="Helvetica Neue"/>
              <a:ea typeface="Helvetica Neue"/>
              <a:cs typeface="Helvetica Neue"/>
              <a:sym typeface="Helvetica Neue"/>
            </a:endParaRPr>
          </a:p>
          <a:p>
            <a:pPr indent="0" lvl="0" marL="0" rtl="0" algn="l">
              <a:spcBef>
                <a:spcPts val="0"/>
              </a:spcBef>
              <a:spcAft>
                <a:spcPts val="0"/>
              </a:spcAft>
              <a:buNone/>
            </a:pPr>
            <a:r>
              <a:rPr lang="en" sz="1800">
                <a:solidFill>
                  <a:srgbClr val="999999"/>
                </a:solidFill>
                <a:latin typeface="Helvetica Neue"/>
                <a:ea typeface="Helvetica Neue"/>
                <a:cs typeface="Helvetica Neue"/>
                <a:sym typeface="Helvetica Neue"/>
              </a:rPr>
              <a:t>    share data</a:t>
            </a:r>
            <a:endParaRPr sz="1800">
              <a:solidFill>
                <a:srgbClr val="999999"/>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pic>
        <p:nvPicPr>
          <p:cNvPr id="232" name="Google Shape;232;p28"/>
          <p:cNvPicPr preferRelativeResize="0"/>
          <p:nvPr/>
        </p:nvPicPr>
        <p:blipFill>
          <a:blip r:embed="rId3">
            <a:alphaModFix/>
          </a:blip>
          <a:stretch>
            <a:fillRect/>
          </a:stretch>
        </p:blipFill>
        <p:spPr>
          <a:xfrm>
            <a:off x="0" y="0"/>
            <a:ext cx="6173475" cy="6858000"/>
          </a:xfrm>
          <a:prstGeom prst="rect">
            <a:avLst/>
          </a:prstGeom>
          <a:noFill/>
          <a:ln>
            <a:noFill/>
          </a:ln>
        </p:spPr>
      </p:pic>
      <p:pic>
        <p:nvPicPr>
          <p:cNvPr id="233" name="Google Shape;233;p28"/>
          <p:cNvPicPr preferRelativeResize="0"/>
          <p:nvPr/>
        </p:nvPicPr>
        <p:blipFill>
          <a:blip r:embed="rId4">
            <a:alphaModFix/>
          </a:blip>
          <a:stretch>
            <a:fillRect/>
          </a:stretch>
        </p:blipFill>
        <p:spPr>
          <a:xfrm>
            <a:off x="4679613" y="1528650"/>
            <a:ext cx="3197150" cy="3800700"/>
          </a:xfrm>
          <a:prstGeom prst="rect">
            <a:avLst/>
          </a:prstGeom>
          <a:noFill/>
          <a:ln>
            <a:noFill/>
          </a:ln>
        </p:spPr>
      </p:pic>
      <p:pic>
        <p:nvPicPr>
          <p:cNvPr id="234" name="Google Shape;234;p28"/>
          <p:cNvPicPr preferRelativeResize="0"/>
          <p:nvPr/>
        </p:nvPicPr>
        <p:blipFill>
          <a:blip r:embed="rId5">
            <a:alphaModFix/>
          </a:blip>
          <a:stretch>
            <a:fillRect/>
          </a:stretch>
        </p:blipFill>
        <p:spPr>
          <a:xfrm>
            <a:off x="5816225" y="2384800"/>
            <a:ext cx="923925" cy="838200"/>
          </a:xfrm>
          <a:prstGeom prst="rect">
            <a:avLst/>
          </a:prstGeom>
          <a:noFill/>
          <a:ln>
            <a:noFill/>
          </a:ln>
        </p:spPr>
      </p:pic>
      <p:sp>
        <p:nvSpPr>
          <p:cNvPr id="235" name="Google Shape;235;p28"/>
          <p:cNvSpPr txBox="1"/>
          <p:nvPr/>
        </p:nvSpPr>
        <p:spPr>
          <a:xfrm>
            <a:off x="5463685" y="3435300"/>
            <a:ext cx="1629000" cy="6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Helvetica Neue"/>
                <a:ea typeface="Helvetica Neue"/>
                <a:cs typeface="Helvetica Neue"/>
                <a:sym typeface="Helvetica Neue"/>
              </a:rPr>
              <a:t>Q U E S T I O N S</a:t>
            </a:r>
            <a:endParaRPr b="1">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b="1">
              <a:solidFill>
                <a:srgbClr val="FFFFFF"/>
              </a:solidFill>
              <a:latin typeface="Verdana"/>
              <a:ea typeface="Verdana"/>
              <a:cs typeface="Verdana"/>
              <a:sym typeface="Verdana"/>
            </a:endParaRPr>
          </a:p>
          <a:p>
            <a:pPr indent="0" lvl="0" marL="0" rtl="0" algn="l">
              <a:spcBef>
                <a:spcPts val="0"/>
              </a:spcBef>
              <a:spcAft>
                <a:spcPts val="0"/>
              </a:spcAft>
              <a:buNone/>
            </a:pPr>
            <a:r>
              <a:t/>
            </a:r>
            <a:endParaRPr b="1">
              <a:solidFill>
                <a:srgbClr val="FFFFFF"/>
              </a:solidFill>
              <a:latin typeface="Verdana"/>
              <a:ea typeface="Verdana"/>
              <a:cs typeface="Verdana"/>
              <a:sym typeface="Verdana"/>
            </a:endParaRPr>
          </a:p>
        </p:txBody>
      </p:sp>
      <p:sp>
        <p:nvSpPr>
          <p:cNvPr id="236" name="Google Shape;236;p28"/>
          <p:cNvSpPr txBox="1"/>
          <p:nvPr/>
        </p:nvSpPr>
        <p:spPr>
          <a:xfrm>
            <a:off x="5027275" y="3927925"/>
            <a:ext cx="2596800" cy="9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Helvetica Neue"/>
                <a:ea typeface="Helvetica Neue"/>
                <a:cs typeface="Helvetica Neue"/>
                <a:sym typeface="Helvetica Neue"/>
              </a:rPr>
              <a:t>Pavan - </a:t>
            </a:r>
            <a:r>
              <a:rPr lang="en" sz="1200" u="sng">
                <a:solidFill>
                  <a:schemeClr val="hlink"/>
                </a:solidFill>
                <a:latin typeface="Helvetica Neue"/>
                <a:ea typeface="Helvetica Neue"/>
                <a:cs typeface="Helvetica Neue"/>
                <a:sym typeface="Helvetica Neue"/>
                <a:hlinkClick r:id="rId6"/>
              </a:rPr>
              <a:t>pkurapati@berkeley.edu</a:t>
            </a:r>
            <a:endParaRPr sz="1200">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
                <a:solidFill>
                  <a:srgbClr val="FFFFFF"/>
                </a:solidFill>
                <a:latin typeface="Helvetica Neue"/>
                <a:ea typeface="Helvetica Neue"/>
                <a:cs typeface="Helvetica Neue"/>
                <a:sym typeface="Helvetica Neue"/>
              </a:rPr>
              <a:t>Tiffany - </a:t>
            </a:r>
            <a:r>
              <a:rPr lang="en" sz="1200" u="sng">
                <a:solidFill>
                  <a:schemeClr val="hlink"/>
                </a:solidFill>
                <a:latin typeface="Helvetica Neue"/>
                <a:ea typeface="Helvetica Neue"/>
                <a:cs typeface="Helvetica Neue"/>
                <a:sym typeface="Helvetica Neue"/>
                <a:hlinkClick r:id="rId7"/>
              </a:rPr>
              <a:t>tiffanyjaya@berkeley.edu</a:t>
            </a:r>
            <a:endParaRPr sz="1200">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lang="en">
                <a:solidFill>
                  <a:srgbClr val="FFFFFF"/>
                </a:solidFill>
                <a:latin typeface="Helvetica Neue"/>
                <a:ea typeface="Helvetica Neue"/>
                <a:cs typeface="Helvetica Neue"/>
                <a:sym typeface="Helvetica Neue"/>
              </a:rPr>
              <a:t>Nishant - </a:t>
            </a:r>
            <a:r>
              <a:rPr lang="en" sz="1200" u="sng">
                <a:solidFill>
                  <a:schemeClr val="accent5"/>
                </a:solidFill>
                <a:latin typeface="Helvetica Neue"/>
                <a:ea typeface="Helvetica Neue"/>
                <a:cs typeface="Helvetica Neue"/>
                <a:sym typeface="Helvetica Neue"/>
                <a:hlinkClick r:id="rId8"/>
              </a:rPr>
              <a:t>nishray@berkeley.edu</a:t>
            </a:r>
            <a:endParaRPr sz="1200">
              <a:solidFill>
                <a:srgbClr val="FFFFFF"/>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Bibliography</a:t>
            </a:r>
            <a:endParaRPr/>
          </a:p>
        </p:txBody>
      </p:sp>
      <p:sp>
        <p:nvSpPr>
          <p:cNvPr id="242" name="Google Shape;242;p29"/>
          <p:cNvSpPr txBox="1"/>
          <p:nvPr>
            <p:ph idx="1" type="body"/>
          </p:nvPr>
        </p:nvSpPr>
        <p:spPr>
          <a:xfrm>
            <a:off x="311700" y="1356872"/>
            <a:ext cx="8520600" cy="5036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sz="1200" u="sng">
                <a:solidFill>
                  <a:srgbClr val="1155CC"/>
                </a:solidFill>
                <a:hlinkClick r:id="rId3"/>
              </a:rPr>
              <a:t>https://hbr.org/1998/11/how-venture-capital-works</a:t>
            </a:r>
            <a:endParaRPr b="1" sz="1200">
              <a:solidFill>
                <a:schemeClr val="dk1"/>
              </a:solidFill>
            </a:endParaRPr>
          </a:p>
          <a:p>
            <a:pPr indent="-304800" lvl="0" marL="457200" rtl="0" algn="l">
              <a:spcBef>
                <a:spcPts val="0"/>
              </a:spcBef>
              <a:spcAft>
                <a:spcPts val="0"/>
              </a:spcAft>
              <a:buSzPts val="1200"/>
              <a:buAutoNum type="arabicPeriod"/>
            </a:pPr>
            <a:r>
              <a:rPr lang="en" sz="1200" u="sng">
                <a:solidFill>
                  <a:srgbClr val="1155CC"/>
                </a:solidFill>
                <a:hlinkClick r:id="rId4"/>
              </a:rPr>
              <a:t>https://assets.kpmg.com/content/dam/kpmg/xx/pdf/2017/01/venture-pulse-q4-2016-report.pdf</a:t>
            </a:r>
            <a:endParaRPr sz="1200">
              <a:solidFill>
                <a:schemeClr val="dk1"/>
              </a:solidFill>
            </a:endParaRPr>
          </a:p>
          <a:p>
            <a:pPr indent="-304800" lvl="0" marL="457200" rtl="0" algn="l">
              <a:spcBef>
                <a:spcPts val="0"/>
              </a:spcBef>
              <a:spcAft>
                <a:spcPts val="0"/>
              </a:spcAft>
              <a:buSzPts val="1200"/>
              <a:buAutoNum type="arabicPeriod"/>
            </a:pPr>
            <a:r>
              <a:rPr lang="en" sz="1200" u="sng">
                <a:solidFill>
                  <a:srgbClr val="1155CC"/>
                </a:solidFill>
                <a:hlinkClick r:id="rId5"/>
              </a:rPr>
              <a:t>https://www.kauffmanfellows.org/journal_posts/applying-decision-analysis-to-venture-investing/</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100" u="sng">
                <a:solidFill>
                  <a:srgbClr val="1155CC"/>
                </a:solidFill>
                <a:hlinkClick r:id="rId6"/>
              </a:rPr>
              <a:t>https://techcrunch.com/2012/07/29/the-paradox-of-vc-seed-investing/</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100" u="sng">
                <a:solidFill>
                  <a:srgbClr val="1155CC"/>
                </a:solidFill>
                <a:hlinkClick r:id="rId7"/>
              </a:rPr>
              <a:t>https://www.fastcompany.com/1826876/googles-creative-destruction</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8"/>
              </a:rPr>
              <a:t>https://mattermark.com/venture-capitalists-cognitive-bias-and-why-past-isnt-always-prelude/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9"/>
              </a:rPr>
              <a:t>http://www.acuitasinvestments.com/insights/Kauffman_VC_paper.pdf</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0"/>
              </a:rPr>
              <a:t>https://medium.com/@ArtofJina/the-vc-industrys-identity-crisis-e83639d2ff60</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1"/>
              </a:rPr>
              <a:t>https://www.kauffmanfellows.org/journal_posts/applying-decision-analysis-to-venture-investing/</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2"/>
              </a:rPr>
              <a:t>https://www.mckinsey.com/industries/high-tech/our-insights/a-machine-learning-approach-to-venture-capital</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3"/>
              </a:rPr>
              <a:t>https://hbr.org/2012/06/is-venture-capital-broken</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4"/>
              </a:rPr>
              <a:t>https://medium.com/book-bites/the-san-francisco-fallacy-cb7031d6a4d2</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5"/>
              </a:rPr>
              <a:t>https://medium.com/@libbykinsey/the-ai-fallacy-and-special-pleading-bdfba9173bd4</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6"/>
              </a:rPr>
              <a:t>http://avc.com/2010/10/the-fallacy-of-bimodal-returns/</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7"/>
              </a:rPr>
              <a:t>https://www.inc.com/erik-sherman/the-1-percent-fallacy-that-trips-many-entrepreneurs.html</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8"/>
              </a:rPr>
              <a:t>https://www.strictlyvc.com/2014/12/05/15-meme-fallacy/</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19"/>
              </a:rPr>
              <a:t>https://www.strictlyvc.com/2014/12/01/many-tech-companies-break-year/</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20"/>
              </a:rPr>
              <a:t>http://benhamouglobalventures.com/2015/08/18/the-fallacy-of-unicorn-hunting/</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21"/>
              </a:rPr>
              <a:t>http://www.mahesh-vc.com/blog/silicon-valley-logic-is-riddled-with-fallacies</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22"/>
              </a:rPr>
              <a:t>https://www.cfainstitute.org/learning/products/publications/faj/Pages/faj.v62.n6.4350.aspx</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050" u="sng">
                <a:solidFill>
                  <a:srgbClr val="1155CC"/>
                </a:solidFill>
                <a:highlight>
                  <a:srgbClr val="FFFFFF"/>
                </a:highlight>
                <a:hlinkClick r:id="rId23"/>
              </a:rPr>
              <a:t>https://a16z.com/2010/04/13/four-things-some-vcs-do-that-i-dont-like/</a:t>
            </a:r>
            <a:r>
              <a:rPr lang="en" sz="1050">
                <a:solidFill>
                  <a:schemeClr val="dk1"/>
                </a:solidFill>
                <a:highlight>
                  <a:srgbClr val="FFFFFF"/>
                </a:highlight>
              </a:rPr>
              <a:t> </a:t>
            </a:r>
            <a:endParaRPr sz="1050">
              <a:solidFill>
                <a:schemeClr val="dk1"/>
              </a:solidFill>
              <a:highlight>
                <a:srgbClr val="FFFFFF"/>
              </a:highlight>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24"/>
              </a:rPr>
              <a:t>https://www.vox.com/policy-and-politics/2017/7/1/15887182/gender-bias-venture-capital</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25"/>
              </a:rPr>
              <a:t>https://techcrunch.com/2015/09/24/the-surprising-bias-of-venture-capital-decision-making/</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26"/>
              </a:rPr>
              <a:t>https://medium.com/startup-grind/6-hidden-biases-of-early-stage-vcs-83c23c05a53e</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 sz="1100" u="sng">
                <a:solidFill>
                  <a:srgbClr val="1155CC"/>
                </a:solidFill>
                <a:hlinkClick r:id="rId27"/>
              </a:rPr>
              <a:t>https://www.theinformation.com/the-sunk-cost-fallacy-and-the-future-of-silicon-valley</a:t>
            </a: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marR="0" rtl="0" algn="l">
              <a:lnSpc>
                <a:spcPct val="115000"/>
              </a:lnSpc>
              <a:spcBef>
                <a:spcPts val="0"/>
              </a:spcBef>
              <a:spcAft>
                <a:spcPts val="0"/>
              </a:spcAft>
              <a:buNone/>
            </a:pPr>
            <a:br>
              <a:rPr lang="en" sz="2400">
                <a:solidFill>
                  <a:schemeClr val="dk1"/>
                </a:solidFill>
              </a:rPr>
            </a:br>
            <a:endParaRPr sz="24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344975" y="502600"/>
            <a:ext cx="8454025" cy="585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4755150" y="1097425"/>
            <a:ext cx="3907500" cy="2161625"/>
          </a:xfrm>
          <a:prstGeom prst="rect">
            <a:avLst/>
          </a:prstGeom>
          <a:noFill/>
          <a:ln>
            <a:noFill/>
          </a:ln>
        </p:spPr>
      </p:pic>
      <p:pic>
        <p:nvPicPr>
          <p:cNvPr id="69" name="Google Shape;69;p15"/>
          <p:cNvPicPr preferRelativeResize="0"/>
          <p:nvPr/>
        </p:nvPicPr>
        <p:blipFill>
          <a:blip r:embed="rId4">
            <a:alphaModFix/>
          </a:blip>
          <a:stretch>
            <a:fillRect/>
          </a:stretch>
        </p:blipFill>
        <p:spPr>
          <a:xfrm>
            <a:off x="492475" y="1097425"/>
            <a:ext cx="3907350" cy="1819275"/>
          </a:xfrm>
          <a:prstGeom prst="rect">
            <a:avLst/>
          </a:prstGeom>
          <a:noFill/>
          <a:ln>
            <a:noFill/>
          </a:ln>
        </p:spPr>
      </p:pic>
      <p:sp>
        <p:nvSpPr>
          <p:cNvPr id="70" name="Google Shape;70;p15"/>
          <p:cNvSpPr/>
          <p:nvPr/>
        </p:nvSpPr>
        <p:spPr>
          <a:xfrm>
            <a:off x="4755300" y="2705850"/>
            <a:ext cx="3907200" cy="3841200"/>
          </a:xfrm>
          <a:prstGeom prst="rect">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92400" y="2705850"/>
            <a:ext cx="3907200" cy="3906000"/>
          </a:xfrm>
          <a:prstGeom prst="rect">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72" name="Google Shape;72;p15"/>
          <p:cNvSpPr txBox="1"/>
          <p:nvPr/>
        </p:nvSpPr>
        <p:spPr>
          <a:xfrm>
            <a:off x="174175" y="85575"/>
            <a:ext cx="69714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Helvetica Neue"/>
                <a:ea typeface="Helvetica Neue"/>
                <a:cs typeface="Helvetica Neue"/>
                <a:sym typeface="Helvetica Neue"/>
              </a:rPr>
              <a:t>Venture Capitalists </a:t>
            </a:r>
            <a:r>
              <a:rPr b="1" lang="en" sz="3000">
                <a:latin typeface="Helvetica Neue"/>
                <a:ea typeface="Helvetica Neue"/>
                <a:cs typeface="Helvetica Neue"/>
                <a:sym typeface="Helvetica Neue"/>
              </a:rPr>
              <a:t>(VC)</a:t>
            </a:r>
            <a:endParaRPr sz="3000">
              <a:solidFill>
                <a:srgbClr val="999999"/>
              </a:solidFill>
              <a:latin typeface="Helvetica Neue"/>
              <a:ea typeface="Helvetica Neue"/>
              <a:cs typeface="Helvetica Neue"/>
              <a:sym typeface="Helvetica Neue"/>
            </a:endParaRPr>
          </a:p>
        </p:txBody>
      </p:sp>
      <p:sp>
        <p:nvSpPr>
          <p:cNvPr id="73" name="Google Shape;73;p15"/>
          <p:cNvSpPr txBox="1"/>
          <p:nvPr/>
        </p:nvSpPr>
        <p:spPr>
          <a:xfrm>
            <a:off x="492475" y="637225"/>
            <a:ext cx="49371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Helvetica Neue"/>
                <a:ea typeface="Helvetica Neue"/>
                <a:cs typeface="Helvetica Neue"/>
                <a:sym typeface="Helvetica Neue"/>
              </a:rPr>
              <a:t>Goal: 3-5 times returns</a:t>
            </a:r>
            <a:endParaRPr b="1" sz="1800">
              <a:solidFill>
                <a:srgbClr val="CC0000"/>
              </a:solidFill>
              <a:latin typeface="Helvetica Neue"/>
              <a:ea typeface="Helvetica Neue"/>
              <a:cs typeface="Helvetica Neue"/>
              <a:sym typeface="Helvetica Neue"/>
            </a:endParaRPr>
          </a:p>
        </p:txBody>
      </p:sp>
      <p:sp>
        <p:nvSpPr>
          <p:cNvPr id="74" name="Google Shape;74;p15"/>
          <p:cNvSpPr txBox="1"/>
          <p:nvPr/>
        </p:nvSpPr>
        <p:spPr>
          <a:xfrm>
            <a:off x="564089" y="3648275"/>
            <a:ext cx="3764100" cy="14073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600">
                <a:solidFill>
                  <a:srgbClr val="666666"/>
                </a:solidFill>
                <a:latin typeface="Helvetica Neue"/>
                <a:ea typeface="Helvetica Neue"/>
                <a:cs typeface="Helvetica Neue"/>
                <a:sym typeface="Helvetica Neue"/>
              </a:rPr>
              <a:t>What LP gains from VC:</a:t>
            </a:r>
            <a:endParaRPr b="1"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rgbClr val="666666"/>
                </a:solidFill>
                <a:latin typeface="Helvetica Neue"/>
                <a:ea typeface="Helvetica Neue"/>
                <a:cs typeface="Helvetica Neue"/>
                <a:sym typeface="Helvetica Neue"/>
              </a:rPr>
              <a:t>- 3 - 5 times return </a:t>
            </a:r>
            <a:endParaRPr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rgbClr val="666666"/>
                </a:solidFill>
                <a:latin typeface="Helvetica Neue"/>
                <a:ea typeface="Helvetica Neue"/>
                <a:cs typeface="Helvetica Neue"/>
                <a:sym typeface="Helvetica Neue"/>
              </a:rPr>
              <a:t>  from investment</a:t>
            </a:r>
            <a:endParaRPr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600">
              <a:solidFill>
                <a:srgbClr val="666666"/>
              </a:solidFill>
              <a:latin typeface="Helvetica Neue"/>
              <a:ea typeface="Helvetica Neue"/>
              <a:cs typeface="Helvetica Neue"/>
              <a:sym typeface="Helvetica Neue"/>
            </a:endParaRPr>
          </a:p>
        </p:txBody>
      </p:sp>
      <p:sp>
        <p:nvSpPr>
          <p:cNvPr id="75" name="Google Shape;75;p15"/>
          <p:cNvSpPr txBox="1"/>
          <p:nvPr/>
        </p:nvSpPr>
        <p:spPr>
          <a:xfrm>
            <a:off x="492325" y="2658575"/>
            <a:ext cx="3907500" cy="818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Private Investors</a:t>
            </a:r>
            <a:endParaRPr b="1"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(Limited Partners)</a:t>
            </a:r>
            <a:endParaRPr b="1" sz="2400">
              <a:solidFill>
                <a:srgbClr val="FFFFFF"/>
              </a:solidFill>
              <a:latin typeface="Helvetica Neue"/>
              <a:ea typeface="Helvetica Neue"/>
              <a:cs typeface="Helvetica Neue"/>
              <a:sym typeface="Helvetica Neue"/>
            </a:endParaRPr>
          </a:p>
        </p:txBody>
      </p:sp>
      <p:sp>
        <p:nvSpPr>
          <p:cNvPr id="76" name="Google Shape;76;p15"/>
          <p:cNvSpPr txBox="1"/>
          <p:nvPr/>
        </p:nvSpPr>
        <p:spPr>
          <a:xfrm>
            <a:off x="4755300" y="2689175"/>
            <a:ext cx="3907200" cy="757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solidFill>
                <a:srgbClr val="FFFFFF"/>
              </a:solidFill>
              <a:latin typeface="Helvetica Neue"/>
              <a:ea typeface="Helvetica Neue"/>
              <a:cs typeface="Helvetica Neue"/>
              <a:sym typeface="Helvetica Neue"/>
            </a:endParaRPr>
          </a:p>
          <a:p>
            <a:pPr indent="0" lvl="0" marL="0" rtl="0" algn="ctr">
              <a:spcBef>
                <a:spcPts val="0"/>
              </a:spcBef>
              <a:spcAft>
                <a:spcPts val="0"/>
              </a:spcAft>
              <a:buNone/>
            </a:pPr>
            <a:r>
              <a:rPr b="1" lang="en" sz="2400">
                <a:solidFill>
                  <a:srgbClr val="FFFFFF"/>
                </a:solidFill>
                <a:latin typeface="Helvetica Neue"/>
                <a:ea typeface="Helvetica Neue"/>
                <a:cs typeface="Helvetica Neue"/>
                <a:sym typeface="Helvetica Neue"/>
              </a:rPr>
              <a:t>Entrepreneurs</a:t>
            </a:r>
            <a:endParaRPr b="1" sz="2400">
              <a:solidFill>
                <a:srgbClr val="FFFFFF"/>
              </a:solidFill>
              <a:latin typeface="Helvetica Neue"/>
              <a:ea typeface="Helvetica Neue"/>
              <a:cs typeface="Helvetica Neue"/>
              <a:sym typeface="Helvetica Neue"/>
            </a:endParaRPr>
          </a:p>
          <a:p>
            <a:pPr indent="0" lvl="0" marL="0" rtl="0" algn="l">
              <a:spcBef>
                <a:spcPts val="0"/>
              </a:spcBef>
              <a:spcAft>
                <a:spcPts val="0"/>
              </a:spcAft>
              <a:buNone/>
            </a:pPr>
            <a:r>
              <a:t/>
            </a:r>
            <a:endParaRPr b="1" sz="2400">
              <a:solidFill>
                <a:srgbClr val="FFFFFF"/>
              </a:solidFill>
              <a:latin typeface="Helvetica Neue"/>
              <a:ea typeface="Helvetica Neue"/>
              <a:cs typeface="Helvetica Neue"/>
              <a:sym typeface="Helvetica Neue"/>
            </a:endParaRPr>
          </a:p>
        </p:txBody>
      </p:sp>
      <p:sp>
        <p:nvSpPr>
          <p:cNvPr id="77" name="Google Shape;77;p15"/>
          <p:cNvSpPr txBox="1"/>
          <p:nvPr/>
        </p:nvSpPr>
        <p:spPr>
          <a:xfrm>
            <a:off x="4861225" y="3477275"/>
            <a:ext cx="3000600" cy="1485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b="1"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b="1"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sz="1600">
                <a:solidFill>
                  <a:srgbClr val="666666"/>
                </a:solidFill>
                <a:latin typeface="Helvetica Neue"/>
                <a:ea typeface="Helvetica Neue"/>
                <a:cs typeface="Helvetica Neue"/>
                <a:sym typeface="Helvetica Neue"/>
              </a:rPr>
              <a:t>What startup gains from VC:</a:t>
            </a:r>
            <a:endParaRPr b="1"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rgbClr val="666666"/>
                </a:solidFill>
                <a:latin typeface="Helvetica Neue"/>
                <a:ea typeface="Helvetica Neue"/>
                <a:cs typeface="Helvetica Neue"/>
                <a:sym typeface="Helvetica Neue"/>
              </a:rPr>
              <a:t>- capital</a:t>
            </a:r>
            <a:endParaRPr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rgbClr val="666666"/>
                </a:solidFill>
                <a:latin typeface="Helvetica Neue"/>
                <a:ea typeface="Helvetica Neue"/>
                <a:cs typeface="Helvetica Neue"/>
                <a:sym typeface="Helvetica Neue"/>
              </a:rPr>
              <a:t>- networking </a:t>
            </a:r>
            <a:endParaRPr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rgbClr val="666666"/>
                </a:solidFill>
                <a:latin typeface="Helvetica Neue"/>
                <a:ea typeface="Helvetica Neue"/>
                <a:cs typeface="Helvetica Neue"/>
                <a:sym typeface="Helvetica Neue"/>
              </a:rPr>
              <a:t>- business acumen</a:t>
            </a:r>
            <a:endParaRPr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t/>
            </a:r>
            <a:endParaRPr sz="1600">
              <a:solidFill>
                <a:srgbClr val="666666"/>
              </a:solidFill>
              <a:latin typeface="Helvetica Neue"/>
              <a:ea typeface="Helvetica Neue"/>
              <a:cs typeface="Helvetica Neue"/>
              <a:sym typeface="Helvetica Neue"/>
            </a:endParaRPr>
          </a:p>
        </p:txBody>
      </p:sp>
      <p:sp>
        <p:nvSpPr>
          <p:cNvPr id="78" name="Google Shape;78;p15"/>
          <p:cNvSpPr txBox="1"/>
          <p:nvPr/>
        </p:nvSpPr>
        <p:spPr>
          <a:xfrm>
            <a:off x="4861225" y="4555350"/>
            <a:ext cx="3000600" cy="2056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b="1" lang="en" sz="1600">
                <a:solidFill>
                  <a:srgbClr val="666666"/>
                </a:solidFill>
                <a:latin typeface="Helvetica Neue"/>
                <a:ea typeface="Helvetica Neue"/>
                <a:cs typeface="Helvetica Neue"/>
                <a:sym typeface="Helvetica Neue"/>
              </a:rPr>
              <a:t>What VC gains from startup:</a:t>
            </a:r>
            <a:endParaRPr b="1"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None/>
            </a:pPr>
            <a:r>
              <a:rPr lang="en" sz="1600">
                <a:solidFill>
                  <a:srgbClr val="666666"/>
                </a:solidFill>
                <a:latin typeface="Helvetica Neue"/>
                <a:ea typeface="Helvetica Neue"/>
                <a:cs typeface="Helvetica Neue"/>
                <a:sym typeface="Helvetica Neue"/>
              </a:rPr>
              <a:t>- 20% profit when startup IPO</a:t>
            </a:r>
            <a:endParaRPr sz="1600">
              <a:solidFill>
                <a:srgbClr val="666666"/>
              </a:solidFill>
              <a:latin typeface="Helvetica Neue"/>
              <a:ea typeface="Helvetica Neue"/>
              <a:cs typeface="Helvetica Neue"/>
              <a:sym typeface="Helvetica Neue"/>
            </a:endParaRPr>
          </a:p>
        </p:txBody>
      </p:sp>
      <p:sp>
        <p:nvSpPr>
          <p:cNvPr id="79" name="Google Shape;79;p15"/>
          <p:cNvSpPr txBox="1"/>
          <p:nvPr/>
        </p:nvSpPr>
        <p:spPr>
          <a:xfrm>
            <a:off x="564089" y="4663500"/>
            <a:ext cx="3764100" cy="21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b="1" lang="en" sz="1600">
                <a:solidFill>
                  <a:srgbClr val="666666"/>
                </a:solidFill>
                <a:latin typeface="Helvetica Neue"/>
                <a:ea typeface="Helvetica Neue"/>
                <a:cs typeface="Helvetica Neue"/>
                <a:sym typeface="Helvetica Neue"/>
              </a:rPr>
              <a:t>What VC gains from LP:</a:t>
            </a:r>
            <a:endParaRPr b="1"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lang="en" sz="1600">
                <a:solidFill>
                  <a:srgbClr val="666666"/>
                </a:solidFill>
                <a:latin typeface="Helvetica Neue"/>
                <a:ea typeface="Helvetica Neue"/>
                <a:cs typeface="Helvetica Neue"/>
                <a:sym typeface="Helvetica Neue"/>
              </a:rPr>
              <a:t>- Money to invest in startup</a:t>
            </a:r>
            <a:endParaRPr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lang="en" sz="1600">
                <a:solidFill>
                  <a:srgbClr val="666666"/>
                </a:solidFill>
                <a:latin typeface="Helvetica Neue"/>
                <a:ea typeface="Helvetica Neue"/>
                <a:cs typeface="Helvetica Neue"/>
                <a:sym typeface="Helvetica Neue"/>
              </a:rPr>
              <a:t>- 2%/year management fee</a:t>
            </a:r>
            <a:endParaRPr sz="1600">
              <a:solidFill>
                <a:srgbClr val="666666"/>
              </a:solidFill>
              <a:latin typeface="Helvetica Neue"/>
              <a:ea typeface="Helvetica Neue"/>
              <a:cs typeface="Helvetica Neue"/>
              <a:sym typeface="Helvetica Neue"/>
            </a:endParaRPr>
          </a:p>
          <a:p>
            <a:pPr indent="0" lvl="0" marL="0" rtl="0" algn="l">
              <a:lnSpc>
                <a:spcPct val="150000"/>
              </a:lnSpc>
              <a:spcBef>
                <a:spcPts val="0"/>
              </a:spcBef>
              <a:spcAft>
                <a:spcPts val="0"/>
              </a:spcAft>
              <a:buClr>
                <a:schemeClr val="dk1"/>
              </a:buClr>
              <a:buSzPts val="1100"/>
              <a:buFont typeface="Arial"/>
              <a:buNone/>
            </a:pPr>
            <a:r>
              <a:rPr lang="en" sz="1600">
                <a:solidFill>
                  <a:srgbClr val="666666"/>
                </a:solidFill>
                <a:latin typeface="Helvetica Neue"/>
                <a:ea typeface="Helvetica Neue"/>
                <a:cs typeface="Helvetica Neue"/>
                <a:sym typeface="Helvetica Neue"/>
              </a:rPr>
              <a:t>- 20% profit when startup IPO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3" name="Shape 83"/>
        <p:cNvGrpSpPr/>
        <p:nvPr/>
      </p:nvGrpSpPr>
      <p:grpSpPr>
        <a:xfrm>
          <a:off x="0" y="0"/>
          <a:ext cx="0" cy="0"/>
          <a:chOff x="0" y="0"/>
          <a:chExt cx="0" cy="0"/>
        </a:xfrm>
      </p:grpSpPr>
      <p:sp>
        <p:nvSpPr>
          <p:cNvPr id="84" name="Google Shape;84;p16"/>
          <p:cNvSpPr txBox="1"/>
          <p:nvPr/>
        </p:nvSpPr>
        <p:spPr>
          <a:xfrm>
            <a:off x="303600" y="983925"/>
            <a:ext cx="8536800" cy="1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999999"/>
              </a:solidFill>
              <a:latin typeface="Helvetica Neue"/>
              <a:ea typeface="Helvetica Neue"/>
              <a:cs typeface="Helvetica Neue"/>
              <a:sym typeface="Helvetica Neue"/>
            </a:endParaRPr>
          </a:p>
        </p:txBody>
      </p:sp>
      <p:pic>
        <p:nvPicPr>
          <p:cNvPr id="85" name="Google Shape;85;p16"/>
          <p:cNvPicPr preferRelativeResize="0"/>
          <p:nvPr/>
        </p:nvPicPr>
        <p:blipFill rotWithShape="1">
          <a:blip r:embed="rId3">
            <a:alphaModFix/>
          </a:blip>
          <a:srcRect b="0" l="2222" r="8507" t="0"/>
          <a:stretch/>
        </p:blipFill>
        <p:spPr>
          <a:xfrm>
            <a:off x="0" y="12313"/>
            <a:ext cx="9144000" cy="6833368"/>
          </a:xfrm>
          <a:prstGeom prst="rect">
            <a:avLst/>
          </a:prstGeom>
          <a:noFill/>
          <a:ln>
            <a:noFill/>
          </a:ln>
        </p:spPr>
      </p:pic>
      <p:sp>
        <p:nvSpPr>
          <p:cNvPr id="86" name="Google Shape;86;p16"/>
          <p:cNvSpPr txBox="1"/>
          <p:nvPr/>
        </p:nvSpPr>
        <p:spPr>
          <a:xfrm>
            <a:off x="632550" y="2900550"/>
            <a:ext cx="7878900" cy="10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000">
                <a:solidFill>
                  <a:srgbClr val="FFFFFF"/>
                </a:solidFill>
                <a:latin typeface="Helvetica Neue"/>
                <a:ea typeface="Helvetica Neue"/>
                <a:cs typeface="Helvetica Neue"/>
                <a:sym typeface="Helvetica Neue"/>
              </a:rPr>
              <a:t>Core Business Problem</a:t>
            </a:r>
            <a:endParaRPr b="1" sz="5000">
              <a:solidFill>
                <a:srgbClr val="FFFFFF"/>
              </a:solidFill>
              <a:latin typeface="Helvetica Neue"/>
              <a:ea typeface="Helvetica Neue"/>
              <a:cs typeface="Helvetica Neue"/>
              <a:sym typeface="Helvetica Neue"/>
            </a:endParaRPr>
          </a:p>
        </p:txBody>
      </p:sp>
      <p:sp>
        <p:nvSpPr>
          <p:cNvPr id="87" name="Google Shape;87;p16"/>
          <p:cNvSpPr txBox="1"/>
          <p:nvPr>
            <p:ph idx="4294967295" type="subTitle"/>
          </p:nvPr>
        </p:nvSpPr>
        <p:spPr>
          <a:xfrm>
            <a:off x="311700" y="3826326"/>
            <a:ext cx="8520600" cy="576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400">
                <a:solidFill>
                  <a:srgbClr val="FFFFFF"/>
                </a:solidFill>
                <a:latin typeface="Helvetica Neue"/>
                <a:ea typeface="Helvetica Neue"/>
                <a:cs typeface="Helvetica Neue"/>
                <a:sym typeface="Helvetica Neue"/>
              </a:rPr>
              <a:t>Low return rate - </a:t>
            </a:r>
            <a:br>
              <a:rPr lang="en" sz="2400">
                <a:solidFill>
                  <a:srgbClr val="FFFFFF"/>
                </a:solidFill>
                <a:latin typeface="Helvetica Neue"/>
                <a:ea typeface="Helvetica Neue"/>
                <a:cs typeface="Helvetica Neue"/>
                <a:sym typeface="Helvetica Neue"/>
              </a:rPr>
            </a:br>
            <a:r>
              <a:rPr lang="en" sz="2400">
                <a:solidFill>
                  <a:srgbClr val="FFFFFF"/>
                </a:solidFill>
                <a:latin typeface="Helvetica Neue"/>
                <a:ea typeface="Helvetica Neue"/>
                <a:cs typeface="Helvetica Neue"/>
                <a:sym typeface="Helvetica Neue"/>
              </a:rPr>
              <a:t>only earning 2.6% interest rate</a:t>
            </a:r>
            <a:endParaRPr>
              <a:solidFill>
                <a:srgbClr val="FFFFFF"/>
              </a:solidFill>
              <a:latin typeface="Helvetica Neue"/>
              <a:ea typeface="Helvetica Neue"/>
              <a:cs typeface="Helvetica Neue"/>
              <a:sym typeface="Helvetica Neue"/>
            </a:endParaRPr>
          </a:p>
        </p:txBody>
      </p:sp>
      <p:pic>
        <p:nvPicPr>
          <p:cNvPr id="88" name="Google Shape;88;p16"/>
          <p:cNvPicPr preferRelativeResize="0"/>
          <p:nvPr/>
        </p:nvPicPr>
        <p:blipFill>
          <a:blip r:embed="rId4">
            <a:alphaModFix/>
          </a:blip>
          <a:stretch>
            <a:fillRect/>
          </a:stretch>
        </p:blipFill>
        <p:spPr>
          <a:xfrm>
            <a:off x="4194963" y="4705925"/>
            <a:ext cx="754075" cy="104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txBox="1"/>
          <p:nvPr/>
        </p:nvSpPr>
        <p:spPr>
          <a:xfrm>
            <a:off x="261325" y="293000"/>
            <a:ext cx="69714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Helvetica Neue"/>
                <a:ea typeface="Helvetica Neue"/>
                <a:cs typeface="Helvetica Neue"/>
                <a:sym typeface="Helvetica Neue"/>
              </a:rPr>
              <a:t>Growing Competition</a:t>
            </a:r>
            <a:endParaRPr sz="3000">
              <a:solidFill>
                <a:srgbClr val="999999"/>
              </a:solidFill>
              <a:latin typeface="Helvetica Neue"/>
              <a:ea typeface="Helvetica Neue"/>
              <a:cs typeface="Helvetica Neue"/>
              <a:sym typeface="Helvetica Neue"/>
            </a:endParaRPr>
          </a:p>
        </p:txBody>
      </p:sp>
      <p:pic>
        <p:nvPicPr>
          <p:cNvPr id="94" name="Google Shape;94;p17"/>
          <p:cNvPicPr preferRelativeResize="0"/>
          <p:nvPr/>
        </p:nvPicPr>
        <p:blipFill>
          <a:blip r:embed="rId3">
            <a:alphaModFix/>
          </a:blip>
          <a:stretch>
            <a:fillRect/>
          </a:stretch>
        </p:blipFill>
        <p:spPr>
          <a:xfrm>
            <a:off x="311699" y="3822099"/>
            <a:ext cx="3773525" cy="2122950"/>
          </a:xfrm>
          <a:prstGeom prst="rect">
            <a:avLst/>
          </a:prstGeom>
          <a:noFill/>
          <a:ln>
            <a:noFill/>
          </a:ln>
        </p:spPr>
      </p:pic>
      <p:pic>
        <p:nvPicPr>
          <p:cNvPr id="95" name="Google Shape;95;p17"/>
          <p:cNvPicPr preferRelativeResize="0"/>
          <p:nvPr/>
        </p:nvPicPr>
        <p:blipFill>
          <a:blip r:embed="rId4">
            <a:alphaModFix/>
          </a:blip>
          <a:stretch>
            <a:fillRect/>
          </a:stretch>
        </p:blipFill>
        <p:spPr>
          <a:xfrm>
            <a:off x="540574" y="1609392"/>
            <a:ext cx="3009900" cy="495300"/>
          </a:xfrm>
          <a:prstGeom prst="rect">
            <a:avLst/>
          </a:prstGeom>
          <a:noFill/>
          <a:ln>
            <a:noFill/>
          </a:ln>
        </p:spPr>
      </p:pic>
      <p:pic>
        <p:nvPicPr>
          <p:cNvPr id="96" name="Google Shape;96;p17"/>
          <p:cNvPicPr preferRelativeResize="0"/>
          <p:nvPr/>
        </p:nvPicPr>
        <p:blipFill>
          <a:blip r:embed="rId5">
            <a:alphaModFix/>
          </a:blip>
          <a:stretch>
            <a:fillRect/>
          </a:stretch>
        </p:blipFill>
        <p:spPr>
          <a:xfrm>
            <a:off x="3899950" y="1456999"/>
            <a:ext cx="4124325" cy="647700"/>
          </a:xfrm>
          <a:prstGeom prst="rect">
            <a:avLst/>
          </a:prstGeom>
          <a:noFill/>
          <a:ln>
            <a:noFill/>
          </a:ln>
        </p:spPr>
      </p:pic>
      <p:pic>
        <p:nvPicPr>
          <p:cNvPr id="97" name="Google Shape;97;p17"/>
          <p:cNvPicPr preferRelativeResize="0"/>
          <p:nvPr/>
        </p:nvPicPr>
        <p:blipFill>
          <a:blip r:embed="rId6">
            <a:alphaModFix/>
          </a:blip>
          <a:stretch>
            <a:fillRect/>
          </a:stretch>
        </p:blipFill>
        <p:spPr>
          <a:xfrm>
            <a:off x="483424" y="2433424"/>
            <a:ext cx="3124200" cy="723900"/>
          </a:xfrm>
          <a:prstGeom prst="rect">
            <a:avLst/>
          </a:prstGeom>
          <a:noFill/>
          <a:ln>
            <a:noFill/>
          </a:ln>
        </p:spPr>
      </p:pic>
      <p:pic>
        <p:nvPicPr>
          <p:cNvPr id="98" name="Google Shape;98;p17"/>
          <p:cNvPicPr preferRelativeResize="0"/>
          <p:nvPr/>
        </p:nvPicPr>
        <p:blipFill>
          <a:blip r:embed="rId7">
            <a:alphaModFix/>
          </a:blip>
          <a:stretch>
            <a:fillRect/>
          </a:stretch>
        </p:blipFill>
        <p:spPr>
          <a:xfrm>
            <a:off x="4054521" y="2522300"/>
            <a:ext cx="3402554" cy="763500"/>
          </a:xfrm>
          <a:prstGeom prst="rect">
            <a:avLst/>
          </a:prstGeom>
          <a:noFill/>
          <a:ln>
            <a:noFill/>
          </a:ln>
        </p:spPr>
      </p:pic>
      <p:pic>
        <p:nvPicPr>
          <p:cNvPr id="99" name="Google Shape;99;p17"/>
          <p:cNvPicPr preferRelativeResize="0"/>
          <p:nvPr/>
        </p:nvPicPr>
        <p:blipFill>
          <a:blip r:embed="rId8">
            <a:alphaModFix/>
          </a:blip>
          <a:stretch>
            <a:fillRect/>
          </a:stretch>
        </p:blipFill>
        <p:spPr>
          <a:xfrm>
            <a:off x="4484125" y="3493625"/>
            <a:ext cx="2078100" cy="2761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358175" y="1312350"/>
            <a:ext cx="4069325" cy="5057650"/>
          </a:xfrm>
          <a:prstGeom prst="rect">
            <a:avLst/>
          </a:prstGeom>
          <a:noFill/>
          <a:ln>
            <a:noFill/>
          </a:ln>
        </p:spPr>
      </p:pic>
      <p:pic>
        <p:nvPicPr>
          <p:cNvPr id="105" name="Google Shape;105;p18"/>
          <p:cNvPicPr preferRelativeResize="0"/>
          <p:nvPr/>
        </p:nvPicPr>
        <p:blipFill>
          <a:blip r:embed="rId4">
            <a:alphaModFix/>
          </a:blip>
          <a:stretch>
            <a:fillRect/>
          </a:stretch>
        </p:blipFill>
        <p:spPr>
          <a:xfrm>
            <a:off x="4892525" y="1848838"/>
            <a:ext cx="3672427" cy="2065724"/>
          </a:xfrm>
          <a:prstGeom prst="rect">
            <a:avLst/>
          </a:prstGeom>
          <a:noFill/>
          <a:ln>
            <a:noFill/>
          </a:ln>
        </p:spPr>
      </p:pic>
      <p:pic>
        <p:nvPicPr>
          <p:cNvPr id="106" name="Google Shape;106;p18"/>
          <p:cNvPicPr preferRelativeResize="0"/>
          <p:nvPr/>
        </p:nvPicPr>
        <p:blipFill>
          <a:blip r:embed="rId5">
            <a:alphaModFix/>
          </a:blip>
          <a:stretch>
            <a:fillRect/>
          </a:stretch>
        </p:blipFill>
        <p:spPr>
          <a:xfrm>
            <a:off x="5357150" y="4323549"/>
            <a:ext cx="2743200" cy="1666875"/>
          </a:xfrm>
          <a:prstGeom prst="rect">
            <a:avLst/>
          </a:prstGeom>
          <a:noFill/>
          <a:ln>
            <a:noFill/>
          </a:ln>
        </p:spPr>
      </p:pic>
      <p:sp>
        <p:nvSpPr>
          <p:cNvPr id="107" name="Google Shape;107;p18"/>
          <p:cNvSpPr txBox="1"/>
          <p:nvPr/>
        </p:nvSpPr>
        <p:spPr>
          <a:xfrm>
            <a:off x="261325" y="293000"/>
            <a:ext cx="69714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Helvetica Neue"/>
                <a:ea typeface="Helvetica Neue"/>
                <a:cs typeface="Helvetica Neue"/>
                <a:sym typeface="Helvetica Neue"/>
              </a:rPr>
              <a:t>Right Industry &amp; Technology</a:t>
            </a:r>
            <a:endParaRPr sz="3000">
              <a:solidFill>
                <a:srgbClr val="999999"/>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152400" y="1509267"/>
            <a:ext cx="8839198" cy="4041855"/>
          </a:xfrm>
          <a:prstGeom prst="rect">
            <a:avLst/>
          </a:prstGeom>
          <a:noFill/>
          <a:ln>
            <a:noFill/>
          </a:ln>
        </p:spPr>
      </p:pic>
      <p:sp>
        <p:nvSpPr>
          <p:cNvPr id="113" name="Google Shape;113;p19"/>
          <p:cNvSpPr txBox="1"/>
          <p:nvPr/>
        </p:nvSpPr>
        <p:spPr>
          <a:xfrm>
            <a:off x="480625" y="5730400"/>
            <a:ext cx="43809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 KPMG Venture Pulse 2016</a:t>
            </a:r>
            <a:endParaRPr/>
          </a:p>
        </p:txBody>
      </p:sp>
      <p:sp>
        <p:nvSpPr>
          <p:cNvPr id="114" name="Google Shape;114;p19"/>
          <p:cNvSpPr txBox="1"/>
          <p:nvPr/>
        </p:nvSpPr>
        <p:spPr>
          <a:xfrm>
            <a:off x="261325" y="293000"/>
            <a:ext cx="85263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Helvetica Neue"/>
                <a:ea typeface="Helvetica Neue"/>
                <a:cs typeface="Helvetica Neue"/>
                <a:sym typeface="Helvetica Neue"/>
              </a:rPr>
              <a:t>Which company to invest in - locally?</a:t>
            </a:r>
            <a:endParaRPr sz="3000">
              <a:solidFill>
                <a:srgbClr val="999999"/>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0"/>
          <p:cNvPicPr preferRelativeResize="0"/>
          <p:nvPr/>
        </p:nvPicPr>
        <p:blipFill>
          <a:blip r:embed="rId3">
            <a:alphaModFix/>
          </a:blip>
          <a:stretch>
            <a:fillRect/>
          </a:stretch>
        </p:blipFill>
        <p:spPr>
          <a:xfrm>
            <a:off x="311700" y="1319900"/>
            <a:ext cx="6021650" cy="5170250"/>
          </a:xfrm>
          <a:prstGeom prst="rect">
            <a:avLst/>
          </a:prstGeom>
          <a:noFill/>
          <a:ln>
            <a:noFill/>
          </a:ln>
        </p:spPr>
      </p:pic>
      <p:sp>
        <p:nvSpPr>
          <p:cNvPr id="120" name="Google Shape;120;p20"/>
          <p:cNvSpPr txBox="1"/>
          <p:nvPr/>
        </p:nvSpPr>
        <p:spPr>
          <a:xfrm>
            <a:off x="6044650" y="887700"/>
            <a:ext cx="2920800" cy="4584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Investment returns vary by stage of investment</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Early investments in the form of seed funding/Series A have high risk due to uncertain technology</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Late investments can result in competitive shakeouts and consolidations</a:t>
            </a:r>
            <a:endParaRPr sz="1800">
              <a:latin typeface="Helvetica Neue"/>
              <a:ea typeface="Helvetica Neue"/>
              <a:cs typeface="Helvetica Neue"/>
              <a:sym typeface="Helvetica Neue"/>
            </a:endParaRPr>
          </a:p>
          <a:p>
            <a:pPr indent="0" lvl="0" marL="0" rtl="0" algn="l">
              <a:spcBef>
                <a:spcPts val="0"/>
              </a:spcBef>
              <a:spcAft>
                <a:spcPts val="0"/>
              </a:spcAft>
              <a:buNone/>
            </a:pPr>
            <a:r>
              <a:t/>
            </a:r>
            <a:endParaRPr sz="1800">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latin typeface="Helvetica Neue"/>
                <a:ea typeface="Helvetica Neue"/>
                <a:cs typeface="Helvetica Neue"/>
                <a:sym typeface="Helvetica Neue"/>
              </a:rPr>
              <a:t>80% of VC funding goes into building infrastructure to “grow”</a:t>
            </a:r>
            <a:endParaRPr sz="1800">
              <a:latin typeface="Helvetica Neue"/>
              <a:ea typeface="Helvetica Neue"/>
              <a:cs typeface="Helvetica Neue"/>
              <a:sym typeface="Helvetica Neue"/>
            </a:endParaRPr>
          </a:p>
        </p:txBody>
      </p:sp>
      <p:sp>
        <p:nvSpPr>
          <p:cNvPr id="121" name="Google Shape;121;p20"/>
          <p:cNvSpPr txBox="1"/>
          <p:nvPr/>
        </p:nvSpPr>
        <p:spPr>
          <a:xfrm>
            <a:off x="261325" y="293000"/>
            <a:ext cx="69714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Helvetica Neue"/>
                <a:ea typeface="Helvetica Neue"/>
                <a:cs typeface="Helvetica Neue"/>
                <a:sym typeface="Helvetica Neue"/>
              </a:rPr>
              <a:t>When to invest? </a:t>
            </a:r>
            <a:endParaRPr sz="3000">
              <a:solidFill>
                <a:srgbClr val="999999"/>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5" name="Shape 125"/>
        <p:cNvGrpSpPr/>
        <p:nvPr/>
      </p:nvGrpSpPr>
      <p:grpSpPr>
        <a:xfrm>
          <a:off x="0" y="0"/>
          <a:ext cx="0" cy="0"/>
          <a:chOff x="0" y="0"/>
          <a:chExt cx="0" cy="0"/>
        </a:xfrm>
      </p:grpSpPr>
      <p:pic>
        <p:nvPicPr>
          <p:cNvPr id="126" name="Google Shape;126;p21"/>
          <p:cNvPicPr preferRelativeResize="0"/>
          <p:nvPr/>
        </p:nvPicPr>
        <p:blipFill>
          <a:blip r:embed="rId3">
            <a:alphaModFix/>
          </a:blip>
          <a:stretch>
            <a:fillRect/>
          </a:stretch>
        </p:blipFill>
        <p:spPr>
          <a:xfrm>
            <a:off x="0" y="0"/>
            <a:ext cx="4563551" cy="6858000"/>
          </a:xfrm>
          <a:prstGeom prst="rect">
            <a:avLst/>
          </a:prstGeom>
          <a:noFill/>
          <a:ln>
            <a:noFill/>
          </a:ln>
        </p:spPr>
      </p:pic>
      <p:sp>
        <p:nvSpPr>
          <p:cNvPr id="127" name="Google Shape;127;p21"/>
          <p:cNvSpPr txBox="1"/>
          <p:nvPr/>
        </p:nvSpPr>
        <p:spPr>
          <a:xfrm>
            <a:off x="4692200" y="2368600"/>
            <a:ext cx="4322100" cy="12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Helvetica Neue"/>
                <a:ea typeface="Helvetica Neue"/>
                <a:cs typeface="Helvetica Neue"/>
                <a:sym typeface="Helvetica Neue"/>
              </a:rPr>
              <a:t>Problem Cause #1</a:t>
            </a:r>
            <a:endParaRPr b="1" sz="3000">
              <a:latin typeface="Helvetica Neue"/>
              <a:ea typeface="Helvetica Neue"/>
              <a:cs typeface="Helvetica Neue"/>
              <a:sym typeface="Helvetica Neue"/>
            </a:endParaRPr>
          </a:p>
          <a:p>
            <a:pPr indent="0" lvl="0" marL="0" rtl="0" algn="ctr">
              <a:spcBef>
                <a:spcPts val="0"/>
              </a:spcBef>
              <a:spcAft>
                <a:spcPts val="0"/>
              </a:spcAft>
              <a:buNone/>
            </a:pPr>
            <a:r>
              <a:rPr b="1" lang="en" sz="1800">
                <a:latin typeface="Helvetica Neue"/>
                <a:ea typeface="Helvetica Neue"/>
                <a:cs typeface="Helvetica Neue"/>
                <a:sym typeface="Helvetica Neue"/>
              </a:rPr>
              <a:t>with Limited Partners</a:t>
            </a:r>
            <a:endParaRPr b="1" sz="1800">
              <a:latin typeface="Helvetica Neue"/>
              <a:ea typeface="Helvetica Neue"/>
              <a:cs typeface="Helvetica Neue"/>
              <a:sym typeface="Helvetica Neue"/>
            </a:endParaRPr>
          </a:p>
        </p:txBody>
      </p:sp>
      <p:cxnSp>
        <p:nvCxnSpPr>
          <p:cNvPr id="128" name="Google Shape;128;p21"/>
          <p:cNvCxnSpPr/>
          <p:nvPr/>
        </p:nvCxnSpPr>
        <p:spPr>
          <a:xfrm>
            <a:off x="4979050" y="5049850"/>
            <a:ext cx="3575100" cy="117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21"/>
          <p:cNvSpPr txBox="1"/>
          <p:nvPr/>
        </p:nvSpPr>
        <p:spPr>
          <a:xfrm>
            <a:off x="5038150" y="3521500"/>
            <a:ext cx="3456900" cy="153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400">
                <a:solidFill>
                  <a:srgbClr val="999999"/>
                </a:solidFill>
                <a:latin typeface="Helvetica Neue"/>
                <a:ea typeface="Helvetica Neue"/>
                <a:cs typeface="Helvetica Neue"/>
                <a:sym typeface="Helvetica Neue"/>
              </a:rPr>
              <a:t>Investors</a:t>
            </a:r>
            <a:r>
              <a:rPr lang="en" sz="2400">
                <a:solidFill>
                  <a:srgbClr val="999999"/>
                </a:solidFill>
                <a:latin typeface="Helvetica Neue"/>
                <a:ea typeface="Helvetica Neue"/>
                <a:cs typeface="Helvetica Neue"/>
                <a:sym typeface="Helvetica Neue"/>
              </a:rPr>
              <a:t> fall prey to </a:t>
            </a:r>
            <a:endParaRPr sz="2400">
              <a:solidFill>
                <a:srgbClr val="999999"/>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 sz="2400">
                <a:solidFill>
                  <a:srgbClr val="999999"/>
                </a:solidFill>
                <a:latin typeface="Helvetica Neue"/>
                <a:ea typeface="Helvetica Neue"/>
                <a:cs typeface="Helvetica Neue"/>
                <a:sym typeface="Helvetica Neue"/>
              </a:rPr>
              <a:t>social norm bias</a:t>
            </a:r>
            <a:endParaRPr sz="2400">
              <a:solidFill>
                <a:srgbClr val="999999"/>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